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80" r:id="rId10"/>
    <p:sldId id="281" r:id="rId11"/>
    <p:sldId id="271" r:id="rId12"/>
    <p:sldId id="267" r:id="rId13"/>
    <p:sldId id="270" r:id="rId14"/>
    <p:sldId id="274" r:id="rId15"/>
    <p:sldId id="276" r:id="rId16"/>
    <p:sldId id="277" r:id="rId17"/>
    <p:sldId id="275" r:id="rId18"/>
    <p:sldId id="278" r:id="rId19"/>
    <p:sldId id="279" r:id="rId20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onstantia"/>
        <a:ea typeface="Constantia"/>
        <a:cs typeface="Constantia"/>
        <a:sym typeface="Constantia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onstantia"/>
        <a:ea typeface="Constantia"/>
        <a:cs typeface="Constantia"/>
        <a:sym typeface="Constantia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onstantia"/>
        <a:ea typeface="Constantia"/>
        <a:cs typeface="Constantia"/>
        <a:sym typeface="Constantia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onstantia"/>
        <a:ea typeface="Constantia"/>
        <a:cs typeface="Constantia"/>
        <a:sym typeface="Constantia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onstantia"/>
        <a:ea typeface="Constantia"/>
        <a:cs typeface="Constantia"/>
        <a:sym typeface="Constantia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onstantia"/>
        <a:ea typeface="Constantia"/>
        <a:cs typeface="Constantia"/>
        <a:sym typeface="Constantia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onstantia"/>
        <a:ea typeface="Constantia"/>
        <a:cs typeface="Constantia"/>
        <a:sym typeface="Constantia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onstantia"/>
        <a:ea typeface="Constantia"/>
        <a:cs typeface="Constantia"/>
        <a:sym typeface="Constantia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onstantia"/>
        <a:ea typeface="Constantia"/>
        <a:cs typeface="Constantia"/>
        <a:sym typeface="Constantia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4EA"/>
          </a:solidFill>
        </a:fill>
      </a:tcStyle>
    </a:wholeTbl>
    <a:band2H>
      <a:tcTxStyle/>
      <a:tcStyle>
        <a:tcBdr/>
        <a:fill>
          <a:solidFill>
            <a:srgbClr val="E6EBF5"/>
          </a:solidFill>
        </a:fill>
      </a:tcStyle>
    </a:band2H>
    <a:firstCol>
      <a:tcTxStyle b="on" i="off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EF1"/>
          </a:solidFill>
        </a:fill>
      </a:tcStyle>
    </a:wholeTbl>
    <a:band2H>
      <a:tcTxStyle/>
      <a:tcStyle>
        <a:tcBdr/>
        <a:fill>
          <a:solidFill>
            <a:srgbClr val="E6F6F8"/>
          </a:solidFill>
        </a:fill>
      </a:tcStyle>
    </a:band2H>
    <a:firstCol>
      <a:tcTxStyle b="on" i="off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9CE"/>
          </a:solidFill>
        </a:fill>
      </a:tcStyle>
    </a:wholeTbl>
    <a:band2H>
      <a:tcTxStyle/>
      <a:tcStyle>
        <a:tcBdr/>
        <a:fill>
          <a:solidFill>
            <a:srgbClr val="F0F4E8"/>
          </a:solidFill>
        </a:fill>
      </a:tcStyle>
    </a:band2H>
    <a:firstCol>
      <a:tcTxStyle b="on" i="off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onstantia"/>
          <a:ea typeface="Constantia"/>
          <a:cs typeface="Constanti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onstantia"/>
          <a:ea typeface="Constantia"/>
          <a:cs typeface="Constanti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8"/>
  </p:normalViewPr>
  <p:slideViewPr>
    <p:cSldViewPr snapToGrid="0" snapToObjects="1">
      <p:cViewPr varScale="1">
        <p:scale>
          <a:sx n="119" d="100"/>
          <a:sy n="119" d="100"/>
        </p:scale>
        <p:origin x="144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69F9D1-F06F-EE44-A304-A4128E4E1CBF}" type="datetimeFigureOut">
              <a:rPr lang="en-US" smtClean="0"/>
              <a:t>8/30/21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8D970C-4C19-5741-BD4E-AD8B31A23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440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" name="Shape 1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05601221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gradFill flip="none" rotWithShape="1">
          <a:gsLst>
            <a:gs pos="0">
              <a:srgbClr val="42A1D9"/>
            </a:gs>
            <a:gs pos="25000">
              <a:srgbClr val="4499C9"/>
            </a:gs>
            <a:gs pos="100000">
              <a:srgbClr val="002A36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</p:spPr>
        <p:txBody>
          <a:bodyPr/>
          <a:lstStyle>
            <a:lvl1pPr algn="r">
              <a:defRPr sz="5600" b="1">
                <a:solidFill>
                  <a:srgbClr val="4DE1EA"/>
                </a:solidFill>
                <a:effectLst>
                  <a:outerShdw blurRad="38100" dist="25400" dir="5400000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t>Title Text</a:t>
            </a:r>
          </a:p>
        </p:txBody>
      </p:sp>
      <p:sp>
        <p:nvSpPr>
          <p:cNvPr id="17" name="Shape 17"/>
          <p:cNvSpPr>
            <a:spLocks noGrp="1"/>
          </p:cNvSpPr>
          <p:nvPr>
            <p:ph type="body" sz="half" idx="1"/>
          </p:nvPr>
        </p:nvSpPr>
        <p:spPr>
          <a:xfrm>
            <a:off x="533400" y="3228536"/>
            <a:ext cx="7854696" cy="1752601"/>
          </a:xfrm>
          <a:prstGeom prst="rect">
            <a:avLst/>
          </a:prstGeom>
        </p:spPr>
        <p:txBody>
          <a:bodyPr lIns="0" tIns="0" rIns="0" bIns="0"/>
          <a:lstStyle>
            <a:lvl1pPr marL="0" marR="45719" indent="0" algn="r">
              <a:buClrTx/>
              <a:buSzTx/>
              <a:buFontTx/>
              <a:buNone/>
              <a:defRPr>
                <a:solidFill>
                  <a:srgbClr val="FFFFFF"/>
                </a:solidFill>
              </a:defRPr>
            </a:lvl1pPr>
            <a:lvl2pPr marL="0" marR="45719" indent="457200" algn="r">
              <a:buClrTx/>
              <a:buSzTx/>
              <a:buFontTx/>
              <a:buNone/>
              <a:defRPr>
                <a:solidFill>
                  <a:srgbClr val="FFFFFF"/>
                </a:solidFill>
              </a:defRPr>
            </a:lvl2pPr>
            <a:lvl3pPr marL="0" marR="45719" indent="914400" algn="r">
              <a:buClrTx/>
              <a:buSzTx/>
              <a:buFontTx/>
              <a:buNone/>
              <a:defRPr>
                <a:solidFill>
                  <a:srgbClr val="FFFFFF"/>
                </a:solidFill>
              </a:defRPr>
            </a:lvl3pPr>
            <a:lvl4pPr marL="0" marR="45719" indent="1371600" algn="r">
              <a:buClrTx/>
              <a:buSzTx/>
              <a:buFontTx/>
              <a:buNone/>
              <a:defRPr>
                <a:solidFill>
                  <a:srgbClr val="FFFFFF"/>
                </a:solidFill>
              </a:defRPr>
            </a:lvl4pPr>
            <a:lvl5pPr marL="0" marR="45719" indent="1828800" algn="r">
              <a:buClrTx/>
              <a:buSzTx/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" name="Shape 1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1EAED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6" name="Shape 2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bg>
      <p:bgPr>
        <a:gradFill flip="none" rotWithShape="1">
          <a:gsLst>
            <a:gs pos="0">
              <a:srgbClr val="42A1D9"/>
            </a:gs>
            <a:gs pos="25000">
              <a:srgbClr val="4499C9"/>
            </a:gs>
            <a:gs pos="100000">
              <a:srgbClr val="002A36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xfrm>
            <a:off x="530351" y="1316736"/>
            <a:ext cx="7772401" cy="1362456"/>
          </a:xfrm>
          <a:prstGeom prst="rect">
            <a:avLst/>
          </a:prstGeom>
        </p:spPr>
        <p:txBody>
          <a:bodyPr/>
          <a:lstStyle>
            <a:lvl1pPr>
              <a:defRPr sz="5600" b="1">
                <a:solidFill>
                  <a:srgbClr val="4BE4AD"/>
                </a:solidFill>
                <a:effectLst>
                  <a:outerShdw blurRad="38100" dist="25400" dir="5400000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t>Title Text</a:t>
            </a:r>
          </a:p>
        </p:txBody>
      </p:sp>
      <p:sp>
        <p:nvSpPr>
          <p:cNvPr id="35" name="Shape 35"/>
          <p:cNvSpPr>
            <a:spLocks noGrp="1"/>
          </p:cNvSpPr>
          <p:nvPr>
            <p:ph type="body" sz="quarter" idx="1"/>
          </p:nvPr>
        </p:nvSpPr>
        <p:spPr>
          <a:xfrm>
            <a:off x="530351" y="2704663"/>
            <a:ext cx="7772401" cy="150971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500"/>
              </a:spcBef>
              <a:buClrTx/>
              <a:buSzTx/>
              <a:buFontTx/>
              <a:buNone/>
              <a:defRPr sz="2200">
                <a:solidFill>
                  <a:srgbClr val="FFFFFF"/>
                </a:solidFill>
              </a:defRPr>
            </a:lvl1pPr>
            <a:lvl2pPr marL="0" indent="393192">
              <a:spcBef>
                <a:spcPts val="500"/>
              </a:spcBef>
              <a:buClrTx/>
              <a:buSzTx/>
              <a:buFontTx/>
              <a:buNone/>
              <a:defRPr sz="2200">
                <a:solidFill>
                  <a:srgbClr val="FFFFFF"/>
                </a:solidFill>
              </a:defRPr>
            </a:lvl2pPr>
            <a:lvl3pPr marL="0" indent="667511">
              <a:spcBef>
                <a:spcPts val="500"/>
              </a:spcBef>
              <a:buClrTx/>
              <a:buSzTx/>
              <a:buFontTx/>
              <a:buNone/>
              <a:defRPr sz="2200">
                <a:solidFill>
                  <a:srgbClr val="FFFFFF"/>
                </a:solidFill>
              </a:defRPr>
            </a:lvl3pPr>
            <a:lvl4pPr marL="0" indent="978408">
              <a:spcBef>
                <a:spcPts val="500"/>
              </a:spcBef>
              <a:buClrTx/>
              <a:buSzTx/>
              <a:buFontTx/>
              <a:buNone/>
              <a:defRPr sz="2200">
                <a:solidFill>
                  <a:srgbClr val="FFFFFF"/>
                </a:solidFill>
              </a:defRPr>
            </a:lvl4pPr>
            <a:lvl5pPr marL="0" indent="1252727">
              <a:spcBef>
                <a:spcPts val="500"/>
              </a:spcBef>
              <a:buClrTx/>
              <a:buSzTx/>
              <a:buFontTx/>
              <a:buNone/>
              <a:defRPr sz="22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Shape 3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1EAED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3" name="Shape 53"/>
          <p:cNvSpPr>
            <a:spLocks noGrp="1"/>
          </p:cNvSpPr>
          <p:nvPr>
            <p:ph type="body" sz="quarter" idx="1"/>
          </p:nvPr>
        </p:nvSpPr>
        <p:spPr>
          <a:xfrm>
            <a:off x="457200" y="1855247"/>
            <a:ext cx="4040188" cy="65935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>
              <a:spcBef>
                <a:spcPts val="500"/>
              </a:spcBef>
              <a:buClrTx/>
              <a:buSzTx/>
              <a:buFontTx/>
              <a:buNone/>
              <a:defRPr sz="2400" b="1">
                <a:solidFill>
                  <a:srgbClr val="04617B"/>
                </a:solidFill>
              </a:defRPr>
            </a:lvl1pPr>
            <a:lvl2pPr marL="0" indent="393192">
              <a:spcBef>
                <a:spcPts val="500"/>
              </a:spcBef>
              <a:buClrTx/>
              <a:buSzTx/>
              <a:buFontTx/>
              <a:buNone/>
              <a:defRPr sz="2400" b="1">
                <a:solidFill>
                  <a:srgbClr val="04617B"/>
                </a:solidFill>
              </a:defRPr>
            </a:lvl2pPr>
            <a:lvl3pPr marL="0" indent="667511">
              <a:spcBef>
                <a:spcPts val="500"/>
              </a:spcBef>
              <a:buClrTx/>
              <a:buSzTx/>
              <a:buFontTx/>
              <a:buNone/>
              <a:defRPr sz="2400" b="1">
                <a:solidFill>
                  <a:srgbClr val="04617B"/>
                </a:solidFill>
              </a:defRPr>
            </a:lvl3pPr>
            <a:lvl4pPr marL="0" indent="978408">
              <a:spcBef>
                <a:spcPts val="500"/>
              </a:spcBef>
              <a:buClrTx/>
              <a:buSzTx/>
              <a:buFontTx/>
              <a:buNone/>
              <a:defRPr sz="2400" b="1">
                <a:solidFill>
                  <a:srgbClr val="04617B"/>
                </a:solidFill>
              </a:defRPr>
            </a:lvl4pPr>
            <a:lvl5pPr marL="0" indent="1252727">
              <a:spcBef>
                <a:spcPts val="500"/>
              </a:spcBef>
              <a:buClrTx/>
              <a:buSzTx/>
              <a:buFontTx/>
              <a:buNone/>
              <a:defRPr sz="2400" b="1">
                <a:solidFill>
                  <a:srgbClr val="04617B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4" name="Shape 54" descr="Text Placeholder 3"/>
          <p:cNvSpPr>
            <a:spLocks noGrp="1"/>
          </p:cNvSpPr>
          <p:nvPr>
            <p:ph type="body" sz="quarter" idx="13"/>
          </p:nvPr>
        </p:nvSpPr>
        <p:spPr>
          <a:xfrm>
            <a:off x="4645025" y="1859757"/>
            <a:ext cx="4041775" cy="654844"/>
          </a:xfrm>
          <a:prstGeom prst="rect">
            <a:avLst/>
          </a:prstGeom>
        </p:spPr>
        <p:txBody>
          <a:bodyPr lIns="0" tIns="0" rIns="0" bIns="0" anchor="ctr"/>
          <a:lstStyle/>
          <a:p>
            <a:pPr marL="0" indent="0">
              <a:spcBef>
                <a:spcPts val="500"/>
              </a:spcBef>
              <a:buClrTx/>
              <a:buSzTx/>
              <a:buFontTx/>
              <a:buNone/>
              <a:defRPr sz="2400" b="1">
                <a:solidFill>
                  <a:srgbClr val="04617B"/>
                </a:solidFill>
              </a:defRPr>
            </a:pPr>
            <a:endParaRPr/>
          </a:p>
        </p:txBody>
      </p:sp>
      <p:sp>
        <p:nvSpPr>
          <p:cNvPr id="55" name="Shape 5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/>
          </p:cNvSpPr>
          <p:nvPr>
            <p:ph type="title"/>
          </p:nvPr>
        </p:nvSpPr>
        <p:spPr>
          <a:xfrm>
            <a:off x="457200" y="704087"/>
            <a:ext cx="8305800" cy="114300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3" name="Shape 6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/>
          </p:cNvSpPr>
          <p:nvPr>
            <p:ph type="title"/>
          </p:nvPr>
        </p:nvSpPr>
        <p:spPr>
          <a:xfrm>
            <a:off x="685800" y="514351"/>
            <a:ext cx="2743200" cy="1162051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</a:lstStyle>
          <a:p>
            <a:r>
              <a:t>Title Text</a:t>
            </a:r>
          </a:p>
        </p:txBody>
      </p:sp>
      <p:sp>
        <p:nvSpPr>
          <p:cNvPr id="78" name="Shape 78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2743200" cy="4572000"/>
          </a:xfrm>
          <a:prstGeom prst="rect">
            <a:avLst/>
          </a:prstGeom>
        </p:spPr>
        <p:txBody>
          <a:bodyPr lIns="18288" tIns="18288" rIns="18288" bIns="18288"/>
          <a:lstStyle>
            <a:lvl1pPr marL="0" indent="0">
              <a:spcBef>
                <a:spcPts val="300"/>
              </a:spcBef>
              <a:buClrTx/>
              <a:buSzTx/>
              <a:buFontTx/>
              <a:buNone/>
              <a:defRPr sz="1400"/>
            </a:lvl1pPr>
            <a:lvl2pPr marL="0" indent="640080">
              <a:spcBef>
                <a:spcPts val="300"/>
              </a:spcBef>
              <a:buClrTx/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ClrTx/>
              <a:buSzTx/>
              <a:buFontTx/>
              <a:buNone/>
              <a:defRPr sz="1400"/>
            </a:lvl3pPr>
            <a:lvl4pPr marL="0" indent="1188719">
              <a:spcBef>
                <a:spcPts val="300"/>
              </a:spcBef>
              <a:buClrTx/>
              <a:buSzTx/>
              <a:buFontTx/>
              <a:buNone/>
              <a:defRPr sz="1400"/>
            </a:lvl4pPr>
            <a:lvl5pPr marL="0" indent="1463039">
              <a:spcBef>
                <a:spcPts val="300"/>
              </a:spcBef>
              <a:buClrTx/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9" name="Shape 7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 descr="Snip and Round Single Corner Rectangle 8"/>
          <p:cNvSpPr/>
          <p:nvPr/>
        </p:nvSpPr>
        <p:spPr>
          <a:xfrm rot="420000" flipV="1">
            <a:off x="3165753" y="1108077"/>
            <a:ext cx="5257801" cy="41148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0984" y="0"/>
                </a:lnTo>
                <a:lnTo>
                  <a:pt x="21600" y="788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>
            <a:solidFill>
              <a:srgbClr val="C0C0C0"/>
            </a:solidFill>
          </a:ln>
          <a:effectLst>
            <a:outerShdw blurRad="63500" dist="38500" dir="7500000" rotWithShape="0">
              <a:srgbClr val="000000">
                <a:alpha val="2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7" name="Shape 87" descr="Right Triangle 11"/>
          <p:cNvSpPr/>
          <p:nvPr/>
        </p:nvSpPr>
        <p:spPr>
          <a:xfrm rot="420000" flipV="1">
            <a:off x="8004133" y="5359768"/>
            <a:ext cx="155449" cy="1554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FFFFFF"/>
            </a:solidFill>
            <a:bevel/>
          </a:ln>
          <a:effectLst>
            <a:outerShdw blurRad="25400" dist="6350" dir="12900000" rotWithShape="0">
              <a:srgbClr val="000000">
                <a:alpha val="47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8" name="Shape 88"/>
          <p:cNvSpPr>
            <a:spLocks noGrp="1"/>
          </p:cNvSpPr>
          <p:nvPr>
            <p:ph type="title"/>
          </p:nvPr>
        </p:nvSpPr>
        <p:spPr>
          <a:xfrm>
            <a:off x="609600" y="1176995"/>
            <a:ext cx="2212849" cy="1582623"/>
          </a:xfrm>
          <a:prstGeom prst="rect">
            <a:avLst/>
          </a:prstGeom>
        </p:spPr>
        <p:txBody>
          <a:bodyPr lIns="45719" tIns="45719" rIns="45719" bIns="45719"/>
          <a:lstStyle>
            <a:lvl1pPr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9" name="Shape 89"/>
          <p:cNvSpPr>
            <a:spLocks noGrp="1"/>
          </p:cNvSpPr>
          <p:nvPr>
            <p:ph type="body" sz="quarter" idx="1"/>
          </p:nvPr>
        </p:nvSpPr>
        <p:spPr>
          <a:xfrm>
            <a:off x="609600" y="2828785"/>
            <a:ext cx="2209800" cy="217932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200"/>
              </a:spcBef>
              <a:buClrTx/>
              <a:buSzTx/>
              <a:buFontTx/>
              <a:buNone/>
              <a:defRPr sz="1300"/>
            </a:lvl1pPr>
            <a:lvl2pPr>
              <a:spcBef>
                <a:spcPts val="200"/>
              </a:spcBef>
              <a:buClrTx/>
              <a:buFontTx/>
              <a:defRPr sz="1300"/>
            </a:lvl2pPr>
            <a:lvl3pPr marL="988466" indent="-320954">
              <a:spcBef>
                <a:spcPts val="200"/>
              </a:spcBef>
              <a:buClrTx/>
              <a:buFontTx/>
              <a:defRPr sz="1300"/>
            </a:lvl3pPr>
            <a:lvl4pPr marL="1282191" indent="-303783">
              <a:spcBef>
                <a:spcPts val="200"/>
              </a:spcBef>
              <a:buClrTx/>
              <a:buFontTx/>
              <a:defRPr sz="1300"/>
            </a:lvl4pPr>
            <a:lvl5pPr marL="1556511" indent="-303783">
              <a:spcBef>
                <a:spcPts val="200"/>
              </a:spcBef>
              <a:buClrTx/>
              <a:buFontTx/>
              <a:defRPr sz="13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" name="Shape 90" descr="Picture Placeholder 2"/>
          <p:cNvSpPr>
            <a:spLocks noGrp="1"/>
          </p:cNvSpPr>
          <p:nvPr>
            <p:ph type="pic" sz="half" idx="13"/>
          </p:nvPr>
        </p:nvSpPr>
        <p:spPr>
          <a:xfrm rot="420000">
            <a:off x="3485793" y="1199516"/>
            <a:ext cx="4617721" cy="3931922"/>
          </a:xfrm>
          <a:prstGeom prst="rect">
            <a:avLst/>
          </a:prstGeom>
          <a:ln w="3175" cap="rnd">
            <a:solidFill>
              <a:srgbClr val="C0C0C0"/>
            </a:solidFill>
            <a:round/>
          </a:ln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91" name="Shape 91" descr="Freeform 9"/>
          <p:cNvSpPr/>
          <p:nvPr/>
        </p:nvSpPr>
        <p:spPr>
          <a:xfrm flipV="1">
            <a:off x="-9525" y="5816600"/>
            <a:ext cx="9163050" cy="1041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2" y="66"/>
                </a:moveTo>
                <a:lnTo>
                  <a:pt x="9513" y="0"/>
                </a:lnTo>
                <a:cubicBezTo>
                  <a:pt x="10276" y="3326"/>
                  <a:pt x="14325" y="12084"/>
                  <a:pt x="16368" y="12084"/>
                </a:cubicBezTo>
                <a:cubicBezTo>
                  <a:pt x="18412" y="12084"/>
                  <a:pt x="20679" y="5005"/>
                  <a:pt x="21578" y="1811"/>
                </a:cubicBezTo>
                <a:lnTo>
                  <a:pt x="21600" y="7013"/>
                </a:lnTo>
                <a:cubicBezTo>
                  <a:pt x="21218" y="8462"/>
                  <a:pt x="18771" y="14521"/>
                  <a:pt x="16099" y="14455"/>
                </a:cubicBezTo>
                <a:cubicBezTo>
                  <a:pt x="13427" y="14389"/>
                  <a:pt x="8252" y="5433"/>
                  <a:pt x="5568" y="6618"/>
                </a:cubicBezTo>
                <a:cubicBezTo>
                  <a:pt x="2807" y="6882"/>
                  <a:pt x="1010" y="15871"/>
                  <a:pt x="0" y="21600"/>
                </a:cubicBezTo>
                <a:lnTo>
                  <a:pt x="22" y="66"/>
                </a:lnTo>
                <a:close/>
              </a:path>
            </a:pathLst>
          </a:custGeom>
          <a:gradFill>
            <a:gsLst>
              <a:gs pos="0">
                <a:srgbClr val="00739E">
                  <a:alpha val="45000"/>
                </a:srgbClr>
              </a:gs>
              <a:gs pos="100000">
                <a:srgbClr val="00C5CE">
                  <a:alpha val="55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2" name="Shape 92" descr="Freeform 10"/>
          <p:cNvSpPr/>
          <p:nvPr/>
        </p:nvSpPr>
        <p:spPr>
          <a:xfrm flipV="1">
            <a:off x="4381500" y="6250789"/>
            <a:ext cx="4762500" cy="6072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52" extrusionOk="0">
                <a:moveTo>
                  <a:pt x="0" y="0"/>
                </a:moveTo>
                <a:cubicBezTo>
                  <a:pt x="1253" y="3703"/>
                  <a:pt x="8410" y="19349"/>
                  <a:pt x="12010" y="20475"/>
                </a:cubicBezTo>
                <a:cubicBezTo>
                  <a:pt x="15610" y="21600"/>
                  <a:pt x="20002" y="10128"/>
                  <a:pt x="21600" y="6752"/>
                </a:cubicBezTo>
                <a:lnTo>
                  <a:pt x="21600" y="21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9FA6">
                  <a:alpha val="30000"/>
                </a:srgbClr>
              </a:gs>
              <a:gs pos="80000">
                <a:srgbClr val="008ABE">
                  <a:alpha val="45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3" name="Shape 9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1" name="Shape 10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2" name="Shape 10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/>
          </p:cNvSpPr>
          <p:nvPr>
            <p:ph type="title"/>
          </p:nvPr>
        </p:nvSpPr>
        <p:spPr>
          <a:xfrm>
            <a:off x="6629400" y="914400"/>
            <a:ext cx="2057400" cy="5211764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0" name="Shape 110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6019800" cy="5211764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1" name="Shape 11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 descr="Freeform 6"/>
          <p:cNvSpPr/>
          <p:nvPr/>
        </p:nvSpPr>
        <p:spPr>
          <a:xfrm>
            <a:off x="-9525" y="-7144"/>
            <a:ext cx="9163050" cy="1041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2" y="66"/>
                </a:moveTo>
                <a:lnTo>
                  <a:pt x="9513" y="0"/>
                </a:lnTo>
                <a:cubicBezTo>
                  <a:pt x="10276" y="3326"/>
                  <a:pt x="14325" y="12084"/>
                  <a:pt x="16368" y="12084"/>
                </a:cubicBezTo>
                <a:cubicBezTo>
                  <a:pt x="18412" y="12084"/>
                  <a:pt x="20679" y="5005"/>
                  <a:pt x="21578" y="1811"/>
                </a:cubicBezTo>
                <a:lnTo>
                  <a:pt x="21600" y="7013"/>
                </a:lnTo>
                <a:cubicBezTo>
                  <a:pt x="21218" y="8462"/>
                  <a:pt x="18771" y="14521"/>
                  <a:pt x="16099" y="14455"/>
                </a:cubicBezTo>
                <a:cubicBezTo>
                  <a:pt x="13427" y="14389"/>
                  <a:pt x="8252" y="5433"/>
                  <a:pt x="5568" y="6618"/>
                </a:cubicBezTo>
                <a:cubicBezTo>
                  <a:pt x="2807" y="6882"/>
                  <a:pt x="1010" y="15871"/>
                  <a:pt x="0" y="21600"/>
                </a:cubicBezTo>
                <a:lnTo>
                  <a:pt x="22" y="66"/>
                </a:lnTo>
                <a:close/>
              </a:path>
            </a:pathLst>
          </a:custGeom>
          <a:gradFill>
            <a:gsLst>
              <a:gs pos="0">
                <a:srgbClr val="00739E">
                  <a:alpha val="45000"/>
                </a:srgbClr>
              </a:gs>
              <a:gs pos="100000">
                <a:srgbClr val="00C5CE">
                  <a:alpha val="55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Shape 3" descr="Freeform 7"/>
          <p:cNvSpPr/>
          <p:nvPr/>
        </p:nvSpPr>
        <p:spPr>
          <a:xfrm>
            <a:off x="4381500" y="-7145"/>
            <a:ext cx="4762500" cy="6072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52" extrusionOk="0">
                <a:moveTo>
                  <a:pt x="0" y="0"/>
                </a:moveTo>
                <a:cubicBezTo>
                  <a:pt x="1253" y="3703"/>
                  <a:pt x="8410" y="19349"/>
                  <a:pt x="12010" y="20475"/>
                </a:cubicBezTo>
                <a:cubicBezTo>
                  <a:pt x="15610" y="21600"/>
                  <a:pt x="20002" y="10128"/>
                  <a:pt x="21600" y="6752"/>
                </a:cubicBezTo>
                <a:lnTo>
                  <a:pt x="21600" y="21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9FA6">
                  <a:alpha val="30000"/>
                </a:srgbClr>
              </a:gs>
              <a:gs pos="80000">
                <a:srgbClr val="008ABE">
                  <a:alpha val="4500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6" name="Group 6" descr="Group 1"/>
          <p:cNvGrpSpPr/>
          <p:nvPr/>
        </p:nvGrpSpPr>
        <p:grpSpPr>
          <a:xfrm>
            <a:off x="-29294" y="-16113"/>
            <a:ext cx="9197178" cy="1058653"/>
            <a:chOff x="0" y="0"/>
            <a:chExt cx="9197177" cy="1058652"/>
          </a:xfrm>
        </p:grpSpPr>
        <p:sp>
          <p:nvSpPr>
            <p:cNvPr id="4" name="Shape 4" descr="Freeform 11"/>
            <p:cNvSpPr/>
            <p:nvPr/>
          </p:nvSpPr>
          <p:spPr>
            <a:xfrm rot="21435692">
              <a:off x="9616" y="218536"/>
              <a:ext cx="9163051" cy="621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0" extrusionOk="0">
                  <a:moveTo>
                    <a:pt x="0" y="19778"/>
                  </a:moveTo>
                  <a:cubicBezTo>
                    <a:pt x="1055" y="15110"/>
                    <a:pt x="3454" y="5630"/>
                    <a:pt x="6017" y="5774"/>
                  </a:cubicBezTo>
                  <a:cubicBezTo>
                    <a:pt x="8581" y="5917"/>
                    <a:pt x="12783" y="21600"/>
                    <a:pt x="15380" y="20638"/>
                  </a:cubicBezTo>
                  <a:cubicBezTo>
                    <a:pt x="17978" y="19675"/>
                    <a:pt x="20305" y="4300"/>
                    <a:pt x="21600" y="0"/>
                  </a:cubicBezTo>
                </a:path>
              </a:pathLst>
            </a:custGeom>
            <a:noFill/>
            <a:ln w="10795" cap="flat">
              <a:solidFill>
                <a:srgbClr val="05A0BE">
                  <a:alpha val="78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5" name="Shape 5" descr="Freeform 12"/>
            <p:cNvSpPr/>
            <p:nvPr/>
          </p:nvSpPr>
          <p:spPr>
            <a:xfrm rot="21435692">
              <a:off x="14474" y="291986"/>
              <a:ext cx="9175813" cy="5078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682" extrusionOk="0">
                  <a:moveTo>
                    <a:pt x="0" y="18514"/>
                  </a:moveTo>
                  <a:cubicBezTo>
                    <a:pt x="1023" y="16364"/>
                    <a:pt x="3563" y="5413"/>
                    <a:pt x="6136" y="5767"/>
                  </a:cubicBezTo>
                  <a:cubicBezTo>
                    <a:pt x="8710" y="6121"/>
                    <a:pt x="12864" y="21600"/>
                    <a:pt x="15441" y="20639"/>
                  </a:cubicBezTo>
                  <a:cubicBezTo>
                    <a:pt x="18019" y="19678"/>
                    <a:pt x="20319" y="4300"/>
                    <a:pt x="21600" y="0"/>
                  </a:cubicBezTo>
                </a:path>
              </a:pathLst>
            </a:custGeom>
            <a:noFill/>
            <a:ln w="9525" cap="flat">
              <a:solidFill>
                <a:srgbClr val="08B6BA">
                  <a:alpha val="78000"/>
                </a:srgbClr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457200" y="70408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457200" y="1935479"/>
            <a:ext cx="8229600" cy="43891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" name="Shape 9"/>
          <p:cNvSpPr>
            <a:spLocks noGrp="1"/>
          </p:cNvSpPr>
          <p:nvPr>
            <p:ph type="sldNum" sz="quarter" idx="2"/>
          </p:nvPr>
        </p:nvSpPr>
        <p:spPr>
          <a:xfrm>
            <a:off x="8521700" y="6518275"/>
            <a:ext cx="165101" cy="2032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b">
            <a:spAutoFit/>
          </a:bodyPr>
          <a:lstStyle>
            <a:lvl1pPr algn="r">
              <a:defRPr sz="1200">
                <a:solidFill>
                  <a:srgbClr val="045C75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6" r:id="rId6"/>
    <p:sldLayoutId id="2147483657" r:id="rId7"/>
    <p:sldLayoutId id="2147483658" r:id="rId8"/>
    <p:sldLayoutId id="2147483659" r:id="rId9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04617B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04617B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04617B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04617B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04617B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04617B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04617B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04617B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04617B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74320" marR="0" indent="-27432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3"/>
        </a:buClr>
        <a:buSzPct val="95000"/>
        <a:buFont typeface="Wingdings 2"/>
        <a:buChar char="●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Constantia"/>
          <a:ea typeface="Constantia"/>
          <a:cs typeface="Constantia"/>
          <a:sym typeface="Constantia"/>
        </a:defRPr>
      </a:lvl1pPr>
      <a:lvl2pPr marL="660654" marR="0" indent="-267461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3"/>
        </a:buClr>
        <a:buSzPct val="85000"/>
        <a:buFont typeface="Wingdings 2"/>
        <a:buChar char="●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Constantia"/>
          <a:ea typeface="Constantia"/>
          <a:cs typeface="Constantia"/>
          <a:sym typeface="Constantia"/>
        </a:defRPr>
      </a:lvl2pPr>
      <a:lvl3pPr marL="973182" marR="0" indent="-30567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3"/>
        </a:buClr>
        <a:buSzPct val="70000"/>
        <a:buFont typeface="Wingdings 2"/>
        <a:buChar char="●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Constantia"/>
          <a:ea typeface="Constantia"/>
          <a:cs typeface="Constantia"/>
          <a:sym typeface="Constantia"/>
        </a:defRPr>
      </a:lvl3pPr>
      <a:lvl4pPr marL="1251813" marR="0" indent="-273405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3"/>
        </a:buClr>
        <a:buSzPct val="65000"/>
        <a:buFont typeface="Wingdings 2"/>
        <a:buChar char="●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Constantia"/>
          <a:ea typeface="Constantia"/>
          <a:cs typeface="Constantia"/>
          <a:sym typeface="Constantia"/>
        </a:defRPr>
      </a:lvl4pPr>
      <a:lvl5pPr marL="1526133" marR="0" indent="-273405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3"/>
        </a:buClr>
        <a:buSzPct val="65000"/>
        <a:buFont typeface="Wingdings 2"/>
        <a:buChar char="●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Constantia"/>
          <a:ea typeface="Constantia"/>
          <a:cs typeface="Constantia"/>
          <a:sym typeface="Constantia"/>
        </a:defRPr>
      </a:lvl5pPr>
      <a:lvl6pPr marL="1830832" marR="0" indent="-303783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3"/>
        </a:buClr>
        <a:buSzPct val="80000"/>
        <a:buFont typeface="Wingdings 2"/>
        <a:buChar char="●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Constantia"/>
          <a:ea typeface="Constantia"/>
          <a:cs typeface="Constantia"/>
          <a:sym typeface="Constantia"/>
        </a:defRPr>
      </a:lvl6pPr>
      <a:lvl7pPr marL="2034539" marR="0" indent="-29717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3"/>
        </a:buClr>
        <a:buSzPct val="80000"/>
        <a:buFont typeface="Wingdings 2"/>
        <a:buChar char="●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Constantia"/>
          <a:ea typeface="Constantia"/>
          <a:cs typeface="Constantia"/>
          <a:sym typeface="Constantia"/>
        </a:defRPr>
      </a:lvl7pPr>
      <a:lvl8pPr marL="2308860" marR="0" indent="-29717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3"/>
        </a:buClr>
        <a:buSzPct val="100000"/>
        <a:buFont typeface="Wingdings 2"/>
        <a:buChar char="•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Constantia"/>
          <a:ea typeface="Constantia"/>
          <a:cs typeface="Constantia"/>
          <a:sym typeface="Constantia"/>
        </a:defRPr>
      </a:lvl8pPr>
      <a:lvl9pPr marL="2625634" marR="0" indent="-339634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3"/>
        </a:buClr>
        <a:buSzPct val="100000"/>
        <a:buFont typeface="Wingdings 2"/>
        <a:buChar char="•"/>
        <a:tabLst/>
        <a:defRPr sz="2600" b="0" i="0" u="none" strike="noStrike" cap="none" spc="0" baseline="0">
          <a:ln>
            <a:noFill/>
          </a:ln>
          <a:solidFill>
            <a:srgbClr val="000000"/>
          </a:solidFill>
          <a:uFillTx/>
          <a:latin typeface="Constantia"/>
          <a:ea typeface="Constantia"/>
          <a:cs typeface="Constantia"/>
          <a:sym typeface="Constantia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irtest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legeboard.com/" TargetMode="External"/><Relationship Id="rId2" Type="http://schemas.openxmlformats.org/officeDocument/2006/relationships/hyperlink" Target="http://www.act.org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 descr="AutoShape 2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8229600" cy="1828800"/>
          </a:xfrm>
          <a:prstGeom prst="rect">
            <a:avLst/>
          </a:prstGeom>
        </p:spPr>
        <p:txBody>
          <a:bodyPr/>
          <a:lstStyle/>
          <a:p>
            <a:pPr>
              <a:defRPr sz="3200"/>
            </a:pPr>
            <a:r>
              <a:rPr dirty="0"/>
              <a:t>Preparing for the College Admissions Process</a:t>
            </a:r>
            <a:br>
              <a:rPr dirty="0"/>
            </a:br>
            <a:r>
              <a:rPr dirty="0"/>
              <a:t>CDH Class of</a:t>
            </a:r>
            <a:r>
              <a:rPr lang="en-US" dirty="0"/>
              <a:t> 2022</a:t>
            </a:r>
            <a:endParaRPr dirty="0"/>
          </a:p>
        </p:txBody>
      </p:sp>
      <p:sp>
        <p:nvSpPr>
          <p:cNvPr id="121" name="Shape 121" descr="Rectangle 3"/>
          <p:cNvSpPr>
            <a:spLocks noGrp="1"/>
          </p:cNvSpPr>
          <p:nvPr>
            <p:ph type="subTitle" sz="quarter" idx="1"/>
          </p:nvPr>
        </p:nvSpPr>
        <p:spPr>
          <a:xfrm>
            <a:off x="4648200" y="2743200"/>
            <a:ext cx="4013200" cy="2057400"/>
          </a:xfrm>
          <a:prstGeom prst="rect">
            <a:avLst/>
          </a:prstGeom>
        </p:spPr>
        <p:txBody>
          <a:bodyPr/>
          <a:lstStyle/>
          <a:p>
            <a:r>
              <a:rPr dirty="0"/>
              <a:t>Joan O’Connell</a:t>
            </a:r>
          </a:p>
          <a:p>
            <a:r>
              <a:rPr dirty="0"/>
              <a:t>Leslie Connelly</a:t>
            </a:r>
          </a:p>
          <a:p>
            <a:r>
              <a:rPr dirty="0"/>
              <a:t>College Counselors</a:t>
            </a:r>
          </a:p>
          <a:p>
            <a:r>
              <a:rPr lang="en-US" dirty="0"/>
              <a:t>September 1, 2021</a:t>
            </a:r>
            <a:endParaRPr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043CE-6E62-C44F-9CB7-F339BF0FF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9ECFEC-3ABD-5547-B311-CF7C694A29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935479"/>
            <a:ext cx="8229600" cy="4691232"/>
          </a:xfrm>
        </p:spPr>
        <p:txBody>
          <a:bodyPr>
            <a:normAutofit fontScale="92500"/>
          </a:bodyPr>
          <a:lstStyle/>
          <a:p>
            <a:r>
              <a:rPr lang="en-US" b="1" dirty="0"/>
              <a:t>ACT </a:t>
            </a:r>
          </a:p>
          <a:p>
            <a:pPr lvl="1"/>
            <a:r>
              <a:rPr lang="en-US" dirty="0"/>
              <a:t>Many colleges still test optional for Class of 2022</a:t>
            </a:r>
          </a:p>
          <a:p>
            <a:pPr lvl="1"/>
            <a:r>
              <a:rPr lang="en-US" dirty="0">
                <a:hlinkClick r:id="rId2"/>
              </a:rPr>
              <a:t>www.fairtest.org</a:t>
            </a:r>
            <a:r>
              <a:rPr lang="en-US" dirty="0"/>
              <a:t> lists test optional schools</a:t>
            </a:r>
          </a:p>
          <a:p>
            <a:r>
              <a:rPr lang="en-US" b="1" dirty="0"/>
              <a:t>COVID-19 &amp; the essay</a:t>
            </a:r>
          </a:p>
          <a:p>
            <a:pPr lvl="1"/>
            <a:r>
              <a:rPr lang="en-US" dirty="0"/>
              <a:t>CDH will let colleges know what happened at school</a:t>
            </a:r>
          </a:p>
          <a:p>
            <a:pPr lvl="1"/>
            <a:r>
              <a:rPr lang="en-US" dirty="0"/>
              <a:t>Students can talk about it in Common App</a:t>
            </a:r>
          </a:p>
          <a:p>
            <a:r>
              <a:rPr lang="en-US" b="1" dirty="0"/>
              <a:t>Visits &amp; Fairs</a:t>
            </a:r>
          </a:p>
          <a:p>
            <a:pPr lvl="1"/>
            <a:r>
              <a:rPr lang="en-US" dirty="0"/>
              <a:t>Websites list visit options &amp; virtual opportunities</a:t>
            </a:r>
          </a:p>
          <a:p>
            <a:pPr lvl="1"/>
            <a:r>
              <a:rPr lang="en-US" dirty="0"/>
              <a:t>CDH will host admissions reps</a:t>
            </a:r>
          </a:p>
          <a:p>
            <a:pPr lvl="1"/>
            <a:r>
              <a:rPr lang="en-US" dirty="0"/>
              <a:t>Fairs still virtual this fall</a:t>
            </a:r>
          </a:p>
        </p:txBody>
      </p:sp>
    </p:spTree>
    <p:extLst>
      <p:ext uri="{BB962C8B-B14F-4D97-AF65-F5344CB8AC3E}">
        <p14:creationId xmlns:p14="http://schemas.microsoft.com/office/powerpoint/2010/main" val="4042193356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Colleges &amp; Self-Reporting</a:t>
            </a:r>
          </a:p>
        </p:txBody>
      </p:sp>
      <p:sp>
        <p:nvSpPr>
          <p:cNvPr id="163" name="Shape 163"/>
          <p:cNvSpPr>
            <a:spLocks noGrp="1"/>
          </p:cNvSpPr>
          <p:nvPr>
            <p:ph type="body" idx="1"/>
          </p:nvPr>
        </p:nvSpPr>
        <p:spPr>
          <a:xfrm>
            <a:off x="457200" y="2732442"/>
            <a:ext cx="8229600" cy="375725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en-US" dirty="0"/>
              <a:t>Becoming more popular at larger public schools</a:t>
            </a:r>
          </a:p>
          <a:p>
            <a:r>
              <a:rPr dirty="0"/>
              <a:t>Helps keep application costs down for applicants</a:t>
            </a:r>
          </a:p>
          <a:p>
            <a:r>
              <a:rPr dirty="0"/>
              <a:t>Gives control of application process to the student</a:t>
            </a:r>
          </a:p>
          <a:p>
            <a:r>
              <a:rPr dirty="0"/>
              <a:t>Helps colleges receive standardized applications</a:t>
            </a:r>
          </a:p>
          <a:p>
            <a:r>
              <a:rPr dirty="0"/>
              <a:t>Students still need to report all colleges to CDH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*Most colleges want supporting materials from CDH</a:t>
            </a:r>
            <a:endParaRPr dirty="0"/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 descr="AutoShap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877823">
              <a:defRPr sz="4800"/>
            </a:pPr>
            <a:r>
              <a:t>WHAT </a:t>
            </a:r>
            <a:r>
              <a:rPr u="sng"/>
              <a:t>YOU</a:t>
            </a:r>
            <a:r>
              <a:t> NEED TO SUBMIT …</a:t>
            </a:r>
          </a:p>
        </p:txBody>
      </p:sp>
      <p:sp>
        <p:nvSpPr>
          <p:cNvPr id="152" name="Shape 152" descr="Rectangle 3"/>
          <p:cNvSpPr>
            <a:spLocks noGrp="1"/>
          </p:cNvSpPr>
          <p:nvPr>
            <p:ph type="body" idx="1"/>
          </p:nvPr>
        </p:nvSpPr>
        <p:spPr>
          <a:xfrm>
            <a:off x="365761" y="2420471"/>
            <a:ext cx="8552328" cy="3904129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rPr dirty="0"/>
              <a:t>Your </a:t>
            </a:r>
            <a:r>
              <a:rPr lang="en-US" dirty="0"/>
              <a:t>online </a:t>
            </a:r>
            <a:r>
              <a:rPr dirty="0"/>
              <a:t>application </a:t>
            </a:r>
            <a:endParaRPr lang="en-US" dirty="0"/>
          </a:p>
          <a:p>
            <a:pPr lvl="1">
              <a:lnSpc>
                <a:spcPct val="80000"/>
              </a:lnSpc>
              <a:spcBef>
                <a:spcPts val="500"/>
              </a:spcBef>
              <a:defRPr sz="2400"/>
            </a:pPr>
            <a:r>
              <a:rPr dirty="0"/>
              <a:t>Pay your application fees online</a:t>
            </a:r>
            <a:r>
              <a:rPr lang="en-US" dirty="0"/>
              <a:t>, if applicable</a:t>
            </a:r>
            <a:endParaRPr dirty="0"/>
          </a:p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rPr lang="en-US" dirty="0"/>
              <a:t>If required,</a:t>
            </a:r>
            <a:r>
              <a:rPr dirty="0"/>
              <a:t> test scores </a:t>
            </a:r>
            <a:r>
              <a:rPr lang="en-US" dirty="0"/>
              <a:t>either</a:t>
            </a:r>
            <a:r>
              <a:rPr dirty="0"/>
              <a:t> from testing agencies</a:t>
            </a:r>
            <a:r>
              <a:rPr lang="en-US" dirty="0"/>
              <a:t> or self-report scores (if allowed)</a:t>
            </a:r>
            <a:endParaRPr sz="2000" dirty="0"/>
          </a:p>
          <a:p>
            <a:pPr marL="640080" lvl="1" indent="-246888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defRPr sz="2000"/>
            </a:pPr>
            <a:r>
              <a:rPr dirty="0"/>
              <a:t>ACT  </a:t>
            </a:r>
            <a:r>
              <a:rPr u="sng" dirty="0">
                <a:solidFill>
                  <a:srgbClr val="F49100"/>
                </a:solidFill>
                <a:uFill>
                  <a:solidFill>
                    <a:srgbClr val="F49100"/>
                  </a:solidFill>
                </a:uFill>
                <a:hlinkClick r:id="rId2"/>
              </a:rPr>
              <a:t>www.act.org</a:t>
            </a:r>
          </a:p>
          <a:p>
            <a:pPr marL="640080" lvl="1" indent="-246888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defRPr sz="2000"/>
            </a:pPr>
            <a:r>
              <a:rPr dirty="0"/>
              <a:t>SAT  </a:t>
            </a:r>
            <a:r>
              <a:rPr dirty="0">
                <a:hlinkClick r:id="rId3"/>
              </a:rPr>
              <a:t>www.collegeboard.com</a:t>
            </a:r>
            <a:endParaRPr lang="en-US" dirty="0"/>
          </a:p>
          <a:p>
            <a:pPr marL="640080" lvl="1" indent="-246888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defRPr sz="2000"/>
            </a:pPr>
            <a:r>
              <a:rPr lang="en-US" sz="2000" dirty="0"/>
              <a:t>*CDH does NOT send test scores</a:t>
            </a:r>
            <a:endParaRPr sz="2000" dirty="0"/>
          </a:p>
          <a:p>
            <a:pPr>
              <a:lnSpc>
                <a:spcPct val="80000"/>
              </a:lnSpc>
              <a:spcBef>
                <a:spcPts val="500"/>
              </a:spcBef>
              <a:defRPr sz="2400"/>
            </a:pPr>
            <a:r>
              <a:rPr dirty="0"/>
              <a:t>Send your activities resume if you have one</a:t>
            </a:r>
          </a:p>
          <a:p>
            <a:pPr marL="640080" lvl="1" indent="-246888">
              <a:lnSpc>
                <a:spcPct val="80000"/>
              </a:lnSpc>
              <a:spcBef>
                <a:spcPts val="400"/>
              </a:spcBef>
              <a:buClr>
                <a:schemeClr val="accent1"/>
              </a:buClr>
              <a:defRPr sz="2000"/>
            </a:pPr>
            <a:r>
              <a:rPr dirty="0"/>
              <a:t>Handout for instructions on how to send</a:t>
            </a: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 descr="AutoShap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CDH Sends …</a:t>
            </a:r>
          </a:p>
        </p:txBody>
      </p:sp>
      <p:sp>
        <p:nvSpPr>
          <p:cNvPr id="160" name="Shape 160" descr="Rectangle 3"/>
          <p:cNvSpPr>
            <a:spLocks noGrp="1"/>
          </p:cNvSpPr>
          <p:nvPr>
            <p:ph type="body" idx="1"/>
          </p:nvPr>
        </p:nvSpPr>
        <p:spPr>
          <a:xfrm>
            <a:off x="457200" y="2216075"/>
            <a:ext cx="8229600" cy="4108525"/>
          </a:xfrm>
          <a:prstGeom prst="rect">
            <a:avLst/>
          </a:prstGeom>
        </p:spPr>
        <p:txBody>
          <a:bodyPr/>
          <a:lstStyle/>
          <a:p>
            <a:r>
              <a:rPr dirty="0"/>
              <a:t>Your Official Transcript </a:t>
            </a:r>
            <a:endParaRPr lang="en-US" dirty="0"/>
          </a:p>
          <a:p>
            <a:r>
              <a:rPr dirty="0"/>
              <a:t>Senior Course Schedule</a:t>
            </a:r>
          </a:p>
          <a:p>
            <a:r>
              <a:rPr dirty="0"/>
              <a:t>“Counselor” or “Secondary School Report”</a:t>
            </a:r>
            <a:r>
              <a:rPr lang="en-US" dirty="0"/>
              <a:t>,</a:t>
            </a:r>
            <a:r>
              <a:rPr dirty="0"/>
              <a:t> if required</a:t>
            </a:r>
          </a:p>
          <a:p>
            <a:r>
              <a:rPr lang="en-US" dirty="0"/>
              <a:t>Teacher Recommendations, if required</a:t>
            </a:r>
          </a:p>
          <a:p>
            <a:r>
              <a:rPr dirty="0"/>
              <a:t>CDH Profile</a:t>
            </a: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 descr="AutoShap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3200"/>
            </a:pPr>
            <a:r>
              <a:t>CDH Application Contract </a:t>
            </a:r>
            <a:br/>
            <a:r>
              <a:t>“The Purple Sheet”</a:t>
            </a:r>
          </a:p>
        </p:txBody>
      </p:sp>
      <p:sp>
        <p:nvSpPr>
          <p:cNvPr id="172" name="Shape 172" descr="Rectangle 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2400"/>
            </a:pPr>
            <a:endParaRPr dirty="0"/>
          </a:p>
          <a:p>
            <a:pPr>
              <a:spcBef>
                <a:spcPts val="500"/>
              </a:spcBef>
              <a:defRPr sz="2400"/>
            </a:pPr>
            <a:r>
              <a:rPr dirty="0"/>
              <a:t>Submit your CDH Application Contract at least </a:t>
            </a:r>
            <a:r>
              <a:rPr u="sng" dirty="0"/>
              <a:t>two weeks </a:t>
            </a:r>
            <a:r>
              <a:rPr dirty="0"/>
              <a:t>in advance of your first deadline</a:t>
            </a:r>
          </a:p>
          <a:p>
            <a:pPr>
              <a:spcBef>
                <a:spcPts val="500"/>
              </a:spcBef>
              <a:defRPr sz="2400"/>
            </a:pPr>
            <a:r>
              <a:rPr dirty="0"/>
              <a:t>Allows us to send your academic records</a:t>
            </a:r>
          </a:p>
          <a:p>
            <a:pPr>
              <a:spcBef>
                <a:spcPts val="500"/>
              </a:spcBef>
              <a:defRPr sz="2400"/>
            </a:pPr>
            <a:r>
              <a:rPr dirty="0"/>
              <a:t>Allows us to review your complete list of schools</a:t>
            </a:r>
          </a:p>
          <a:p>
            <a:pPr>
              <a:spcBef>
                <a:spcPts val="500"/>
              </a:spcBef>
              <a:defRPr sz="2400"/>
            </a:pPr>
            <a:r>
              <a:rPr dirty="0"/>
              <a:t>Enables us to meet deadlines for all seniors</a:t>
            </a:r>
          </a:p>
          <a:p>
            <a:pPr>
              <a:spcBef>
                <a:spcPts val="500"/>
              </a:spcBef>
              <a:defRPr sz="2400"/>
            </a:pPr>
            <a:r>
              <a:rPr dirty="0"/>
              <a:t>G</a:t>
            </a:r>
            <a:r>
              <a:rPr lang="en-US" dirty="0"/>
              <a:t>ive</a:t>
            </a:r>
            <a:r>
              <a:rPr dirty="0"/>
              <a:t> your form to Mrs. Reding</a:t>
            </a:r>
            <a:r>
              <a:rPr lang="en-US" dirty="0"/>
              <a:t> in counseling</a:t>
            </a: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 descr="AutoShap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defTabSz="896111">
              <a:defRPr sz="4900"/>
            </a:lvl1pPr>
          </a:lstStyle>
          <a:p>
            <a:r>
              <a:rPr lang="en-US" dirty="0"/>
              <a:t>Teacher Recommendations</a:t>
            </a:r>
            <a:endParaRPr dirty="0"/>
          </a:p>
        </p:txBody>
      </p:sp>
      <p:sp>
        <p:nvSpPr>
          <p:cNvPr id="178" name="Shape 178" descr="Rectangle 3"/>
          <p:cNvSpPr>
            <a:spLocks noGrp="1"/>
          </p:cNvSpPr>
          <p:nvPr>
            <p:ph type="body" idx="1"/>
          </p:nvPr>
        </p:nvSpPr>
        <p:spPr>
          <a:xfrm>
            <a:off x="457200" y="2205318"/>
            <a:ext cx="8229600" cy="4119282"/>
          </a:xfrm>
          <a:prstGeom prst="rect">
            <a:avLst/>
          </a:prstGeom>
        </p:spPr>
        <p:txBody>
          <a:bodyPr/>
          <a:lstStyle/>
          <a:p>
            <a:r>
              <a:rPr dirty="0"/>
              <a:t>Ask for Teacher Letters only if required – limited to two. </a:t>
            </a:r>
          </a:p>
          <a:p>
            <a:r>
              <a:rPr lang="en-US" dirty="0"/>
              <a:t>Talk or email teacher if haven’t already</a:t>
            </a:r>
          </a:p>
          <a:p>
            <a:r>
              <a:rPr lang="en-US" dirty="0"/>
              <a:t>Complete online ”classroom information form” if teacher emailed it to you</a:t>
            </a:r>
          </a:p>
          <a:p>
            <a:r>
              <a:rPr lang="en-US" dirty="0"/>
              <a:t>If you asked teacher in spring, letters due to us Oct 1</a:t>
            </a: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 descr="AutoShap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3200"/>
            </a:pPr>
            <a:r>
              <a:rPr dirty="0"/>
              <a:t>“Secondary School Report”</a:t>
            </a:r>
            <a:r>
              <a:rPr lang="en-US" dirty="0"/>
              <a:t> or,</a:t>
            </a:r>
            <a:br>
              <a:rPr lang="en-US" dirty="0"/>
            </a:br>
            <a:r>
              <a:rPr dirty="0"/>
              <a:t>“Counselor Report”</a:t>
            </a:r>
          </a:p>
        </p:txBody>
      </p:sp>
      <p:sp>
        <p:nvSpPr>
          <p:cNvPr id="181" name="Shape 181" descr="Rectangle 3"/>
          <p:cNvSpPr>
            <a:spLocks noGrp="1"/>
          </p:cNvSpPr>
          <p:nvPr>
            <p:ph type="body" idx="1"/>
          </p:nvPr>
        </p:nvSpPr>
        <p:spPr>
          <a:xfrm>
            <a:off x="457200" y="2173044"/>
            <a:ext cx="8229600" cy="4151555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500"/>
              </a:spcBef>
              <a:defRPr sz="2400"/>
            </a:pPr>
            <a:r>
              <a:rPr dirty="0"/>
              <a:t>Many applications do not require this piece.</a:t>
            </a:r>
          </a:p>
          <a:p>
            <a:pPr>
              <a:spcBef>
                <a:spcPts val="500"/>
              </a:spcBef>
              <a:defRPr sz="2400"/>
            </a:pPr>
            <a:r>
              <a:rPr dirty="0"/>
              <a:t>May require a full letter from counselor</a:t>
            </a:r>
          </a:p>
          <a:p>
            <a:pPr marL="640080" lvl="1" indent="-246888">
              <a:spcBef>
                <a:spcPts val="400"/>
              </a:spcBef>
              <a:buClr>
                <a:schemeClr val="accent1"/>
              </a:buClr>
              <a:defRPr sz="2000"/>
            </a:pPr>
            <a:r>
              <a:rPr dirty="0"/>
              <a:t>Highlights of your high school years</a:t>
            </a:r>
            <a:endParaRPr sz="2400" dirty="0"/>
          </a:p>
          <a:p>
            <a:pPr marL="640080" lvl="1" indent="-246888">
              <a:spcBef>
                <a:spcPts val="400"/>
              </a:spcBef>
              <a:buClr>
                <a:schemeClr val="accent1"/>
              </a:buClr>
              <a:defRPr sz="2000"/>
            </a:pPr>
            <a:r>
              <a:rPr dirty="0"/>
              <a:t>Advocate for you as an applicant</a:t>
            </a:r>
            <a:endParaRPr sz="2400" dirty="0"/>
          </a:p>
          <a:p>
            <a:pPr marL="640080" lvl="1" indent="-246888">
              <a:spcBef>
                <a:spcPts val="400"/>
              </a:spcBef>
              <a:buClr>
                <a:schemeClr val="accent1"/>
              </a:buClr>
              <a:defRPr sz="2000"/>
            </a:pPr>
            <a:r>
              <a:rPr dirty="0"/>
              <a:t>Gives “official” viewpoint for things you want explained</a:t>
            </a:r>
            <a:endParaRPr sz="2400" dirty="0"/>
          </a:p>
          <a:p>
            <a:pPr>
              <a:spcBef>
                <a:spcPts val="500"/>
              </a:spcBef>
              <a:defRPr sz="2400"/>
            </a:pPr>
            <a:r>
              <a:rPr lang="en-US" dirty="0"/>
              <a:t>Students: </a:t>
            </a:r>
            <a:r>
              <a:rPr dirty="0"/>
              <a:t>do your student questionnaires </a:t>
            </a:r>
            <a:r>
              <a:rPr lang="en-US" dirty="0"/>
              <a:t>i</a:t>
            </a:r>
            <a:r>
              <a:rPr dirty="0"/>
              <a:t>n Naviance</a:t>
            </a:r>
            <a:endParaRPr lang="en-US" dirty="0"/>
          </a:p>
          <a:p>
            <a:pPr>
              <a:spcBef>
                <a:spcPts val="500"/>
              </a:spcBef>
              <a:defRPr sz="2400"/>
            </a:pPr>
            <a:r>
              <a:rPr lang="en-US" dirty="0"/>
              <a:t>Parents: respond to questionnaire email from counselor</a:t>
            </a:r>
            <a:endParaRPr dirty="0"/>
          </a:p>
          <a:p>
            <a:pPr>
              <a:spcBef>
                <a:spcPts val="500"/>
              </a:spcBef>
              <a:defRPr sz="2400"/>
            </a:pPr>
            <a:r>
              <a:rPr dirty="0"/>
              <a:t>A good letter takes time to write</a:t>
            </a:r>
            <a:r>
              <a:rPr lang="en-US" dirty="0"/>
              <a:t>!</a:t>
            </a:r>
            <a:endParaRPr dirty="0"/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 descr="AutoShape 1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“Missing Information”	</a:t>
            </a:r>
          </a:p>
        </p:txBody>
      </p:sp>
      <p:sp>
        <p:nvSpPr>
          <p:cNvPr id="175" name="Shape 175" descr="Rectangle 15"/>
          <p:cNvSpPr>
            <a:spLocks noGrp="1"/>
          </p:cNvSpPr>
          <p:nvPr>
            <p:ph type="body" idx="1"/>
          </p:nvPr>
        </p:nvSpPr>
        <p:spPr>
          <a:xfrm>
            <a:off x="457200" y="2205318"/>
            <a:ext cx="8229600" cy="4119282"/>
          </a:xfrm>
          <a:prstGeom prst="rect">
            <a:avLst/>
          </a:prstGeom>
        </p:spPr>
        <p:txBody>
          <a:bodyPr/>
          <a:lstStyle/>
          <a:p>
            <a:r>
              <a:rPr dirty="0"/>
              <a:t>Colleges DO LOSE things</a:t>
            </a:r>
          </a:p>
          <a:p>
            <a:r>
              <a:rPr dirty="0"/>
              <a:t>DO NOT PANIC</a:t>
            </a:r>
          </a:p>
          <a:p>
            <a:pPr marL="640080" lvl="1" indent="-246888">
              <a:spcBef>
                <a:spcPts val="500"/>
              </a:spcBef>
              <a:buClr>
                <a:schemeClr val="accent1"/>
              </a:buClr>
              <a:defRPr sz="2400"/>
            </a:pPr>
            <a:r>
              <a:rPr dirty="0"/>
              <a:t>Check your Naviance Account to see if your materials have been sent</a:t>
            </a:r>
            <a:endParaRPr lang="en-US" dirty="0"/>
          </a:p>
          <a:p>
            <a:pPr marL="952608" lvl="2" indent="-246888">
              <a:spcBef>
                <a:spcPts val="500"/>
              </a:spcBef>
              <a:buClr>
                <a:schemeClr val="accent1"/>
              </a:buClr>
              <a:defRPr sz="2400"/>
            </a:pPr>
            <a:r>
              <a:rPr lang="en-US" dirty="0"/>
              <a:t>“colleges I’m applying to”</a:t>
            </a:r>
          </a:p>
          <a:p>
            <a:pPr marL="1231239" lvl="3" indent="-246888">
              <a:spcBef>
                <a:spcPts val="500"/>
              </a:spcBef>
              <a:buClr>
                <a:schemeClr val="accent1"/>
              </a:buClr>
              <a:defRPr sz="2400"/>
            </a:pPr>
            <a:r>
              <a:rPr lang="en-US" dirty="0"/>
              <a:t>“initial materials submitted”</a:t>
            </a:r>
            <a:endParaRPr dirty="0"/>
          </a:p>
          <a:p>
            <a:pPr marL="640080" lvl="1" indent="-246888">
              <a:spcBef>
                <a:spcPts val="500"/>
              </a:spcBef>
              <a:buClr>
                <a:schemeClr val="accent1"/>
              </a:buClr>
              <a:defRPr sz="2400"/>
            </a:pPr>
            <a:r>
              <a:rPr dirty="0"/>
              <a:t>Call </a:t>
            </a:r>
            <a:r>
              <a:rPr lang="en-US" dirty="0"/>
              <a:t>college and check</a:t>
            </a:r>
            <a:endParaRPr dirty="0"/>
          </a:p>
          <a:p>
            <a:pPr marL="640080" lvl="1" indent="-246888">
              <a:spcBef>
                <a:spcPts val="500"/>
              </a:spcBef>
              <a:buClr>
                <a:schemeClr val="accent1"/>
              </a:buClr>
              <a:defRPr sz="2400"/>
            </a:pPr>
            <a:r>
              <a:rPr dirty="0"/>
              <a:t>C</a:t>
            </a:r>
            <a:r>
              <a:rPr lang="en-US" dirty="0"/>
              <a:t>ontact</a:t>
            </a:r>
            <a:r>
              <a:rPr dirty="0"/>
              <a:t> us and we will take care of it</a:t>
            </a:r>
          </a:p>
        </p:txBody>
      </p: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 descr="AutoShap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Final Reminders</a:t>
            </a:r>
          </a:p>
        </p:txBody>
      </p:sp>
      <p:sp>
        <p:nvSpPr>
          <p:cNvPr id="184" name="Shape 184" descr="Rectangle 3"/>
          <p:cNvSpPr>
            <a:spLocks noGrp="1"/>
          </p:cNvSpPr>
          <p:nvPr>
            <p:ph type="body" idx="1"/>
          </p:nvPr>
        </p:nvSpPr>
        <p:spPr>
          <a:xfrm>
            <a:off x="457200" y="2312894"/>
            <a:ext cx="8229600" cy="401170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/>
              <a:t>Track your application deadlines</a:t>
            </a:r>
          </a:p>
          <a:p>
            <a:r>
              <a:rPr dirty="0"/>
              <a:t>Applications due November 1</a:t>
            </a:r>
            <a:r>
              <a:rPr baseline="30000" dirty="0"/>
              <a:t>st</a:t>
            </a:r>
            <a:r>
              <a:rPr dirty="0"/>
              <a:t> … purple sheet</a:t>
            </a:r>
            <a:r>
              <a:rPr lang="en-US" dirty="0"/>
              <a:t> must be</a:t>
            </a:r>
            <a:r>
              <a:rPr dirty="0"/>
              <a:t> turned in by October 15</a:t>
            </a:r>
            <a:r>
              <a:rPr baseline="30000" dirty="0"/>
              <a:t>th</a:t>
            </a:r>
            <a:r>
              <a:rPr dirty="0"/>
              <a:t>.</a:t>
            </a:r>
            <a:endParaRPr baseline="30000" dirty="0"/>
          </a:p>
          <a:p>
            <a:r>
              <a:rPr dirty="0"/>
              <a:t>ALL purple sheets due by December </a:t>
            </a:r>
            <a:r>
              <a:rPr lang="en-US" dirty="0"/>
              <a:t>6</a:t>
            </a:r>
            <a:r>
              <a:rPr baseline="30000" dirty="0"/>
              <a:t>th</a:t>
            </a:r>
          </a:p>
          <a:p>
            <a:r>
              <a:rPr dirty="0"/>
              <a:t>Utilize Naviance accounts</a:t>
            </a:r>
          </a:p>
          <a:p>
            <a:endParaRPr dirty="0"/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 descr="AutoShap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Take a Deep Breath …</a:t>
            </a:r>
          </a:p>
        </p:txBody>
      </p:sp>
      <p:sp>
        <p:nvSpPr>
          <p:cNvPr id="187" name="Shape 187" descr="Rectangle 3"/>
          <p:cNvSpPr>
            <a:spLocks noGrp="1"/>
          </p:cNvSpPr>
          <p:nvPr>
            <p:ph type="body" idx="1"/>
          </p:nvPr>
        </p:nvSpPr>
        <p:spPr>
          <a:xfrm>
            <a:off x="457200" y="1922779"/>
            <a:ext cx="8229600" cy="4389121"/>
          </a:xfrm>
          <a:prstGeom prst="rect">
            <a:avLst/>
          </a:prstGeom>
        </p:spPr>
        <p:txBody>
          <a:bodyPr/>
          <a:lstStyle/>
          <a:p>
            <a:r>
              <a:t>Keep at it .. Do a little at a time</a:t>
            </a:r>
          </a:p>
          <a:p>
            <a:r>
              <a:t>Don’t Procrastinate</a:t>
            </a:r>
          </a:p>
          <a:p>
            <a:r>
              <a:t>Keep organized</a:t>
            </a:r>
          </a:p>
          <a:p>
            <a:r>
              <a:t>You are not alone</a:t>
            </a:r>
          </a:p>
          <a:p>
            <a:pPr marL="640080" lvl="1" indent="-246888">
              <a:spcBef>
                <a:spcPts val="500"/>
              </a:spcBef>
              <a:buClr>
                <a:schemeClr val="accent1"/>
              </a:buClr>
              <a:defRPr sz="2400"/>
            </a:pPr>
            <a:r>
              <a:t>College/School Counselor</a:t>
            </a:r>
          </a:p>
          <a:p>
            <a:pPr marL="640080" lvl="1" indent="-246888">
              <a:spcBef>
                <a:spcPts val="500"/>
              </a:spcBef>
              <a:buClr>
                <a:schemeClr val="accent1"/>
              </a:buClr>
              <a:defRPr sz="2400"/>
            </a:pPr>
            <a:r>
              <a:t>College Admissions Reps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 descr="AutoShap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86968">
              <a:defRPr sz="4365"/>
            </a:lvl1pPr>
          </a:lstStyle>
          <a:p>
            <a:r>
              <a:t>What we will cover tonight ..		</a:t>
            </a:r>
          </a:p>
        </p:txBody>
      </p:sp>
      <p:sp>
        <p:nvSpPr>
          <p:cNvPr id="124" name="Shape 124" descr="Rectangle 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Quick overview of results for the Class of 20</a:t>
            </a:r>
            <a:r>
              <a:rPr lang="en-US" dirty="0"/>
              <a:t>21</a:t>
            </a:r>
            <a:endParaRPr dirty="0"/>
          </a:p>
          <a:p>
            <a:r>
              <a:rPr dirty="0"/>
              <a:t>Application process</a:t>
            </a:r>
          </a:p>
          <a:p>
            <a:r>
              <a:rPr dirty="0"/>
              <a:t>Your Questions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 descr="AutoShap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886968">
              <a:defRPr sz="4365"/>
            </a:lvl1pPr>
          </a:lstStyle>
          <a:p>
            <a:r>
              <a:rPr dirty="0"/>
              <a:t>Cretin-Derham Hall Class of 20</a:t>
            </a:r>
            <a:r>
              <a:rPr lang="en-US" dirty="0"/>
              <a:t>21</a:t>
            </a:r>
            <a:endParaRPr dirty="0"/>
          </a:p>
        </p:txBody>
      </p:sp>
      <p:sp>
        <p:nvSpPr>
          <p:cNvPr id="127" name="Shape 127" descr="Rectangle 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Most went on to further education – 9</a:t>
            </a:r>
            <a:r>
              <a:rPr lang="en-US" dirty="0"/>
              <a:t>0</a:t>
            </a:r>
            <a:r>
              <a:rPr dirty="0"/>
              <a:t>%</a:t>
            </a:r>
          </a:p>
          <a:p>
            <a:r>
              <a:rPr dirty="0"/>
              <a:t>Most attend college in five state area – </a:t>
            </a:r>
            <a:r>
              <a:rPr lang="en-US" dirty="0"/>
              <a:t>62</a:t>
            </a:r>
            <a:r>
              <a:rPr dirty="0"/>
              <a:t>%</a:t>
            </a:r>
          </a:p>
          <a:p>
            <a:r>
              <a:rPr dirty="0"/>
              <a:t>Split between private &amp; public schools</a:t>
            </a:r>
          </a:p>
          <a:p>
            <a:pPr marL="640080" lvl="1" indent="-246888">
              <a:spcBef>
                <a:spcPts val="500"/>
              </a:spcBef>
              <a:buClr>
                <a:schemeClr val="accent1"/>
              </a:buClr>
              <a:buFont typeface="Arial"/>
              <a:buChar char="•"/>
              <a:defRPr sz="2400"/>
            </a:pPr>
            <a:r>
              <a:rPr lang="en-US" dirty="0"/>
              <a:t>60</a:t>
            </a:r>
            <a:r>
              <a:rPr dirty="0"/>
              <a:t>% to Public Schools</a:t>
            </a:r>
          </a:p>
          <a:p>
            <a:pPr marL="640080" lvl="1" indent="-246888">
              <a:spcBef>
                <a:spcPts val="500"/>
              </a:spcBef>
              <a:buClr>
                <a:schemeClr val="accent1"/>
              </a:buClr>
              <a:buFont typeface="Arial"/>
              <a:buChar char="•"/>
              <a:defRPr sz="2400"/>
            </a:pPr>
            <a:r>
              <a:rPr lang="en-US" dirty="0"/>
              <a:t>40</a:t>
            </a:r>
            <a:r>
              <a:rPr dirty="0"/>
              <a:t>% to Private Schools</a:t>
            </a:r>
          </a:p>
          <a:p>
            <a:pPr marL="253218" indent="-253218"/>
            <a:r>
              <a:rPr lang="en-US" sz="2400" dirty="0"/>
              <a:t>26</a:t>
            </a:r>
            <a:r>
              <a:rPr dirty="0"/>
              <a:t>% attending Catholic colleges &amp; universities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 descr="AutoShap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Application Results 20</a:t>
            </a:r>
            <a:r>
              <a:rPr lang="en-US" dirty="0"/>
              <a:t>21</a:t>
            </a:r>
            <a:r>
              <a:rPr dirty="0"/>
              <a:t>’s</a:t>
            </a:r>
          </a:p>
        </p:txBody>
      </p:sp>
      <p:sp>
        <p:nvSpPr>
          <p:cNvPr id="130" name="Shape 130" descr="Rectangle 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/>
              <a:t>Total number of applications processed 1,</a:t>
            </a:r>
            <a:r>
              <a:rPr lang="en-US" dirty="0"/>
              <a:t>588</a:t>
            </a:r>
            <a:endParaRPr dirty="0"/>
          </a:p>
          <a:p>
            <a:r>
              <a:rPr dirty="0"/>
              <a:t>Total number of applications completed 1,</a:t>
            </a:r>
            <a:r>
              <a:rPr lang="en-US" dirty="0"/>
              <a:t>235</a:t>
            </a:r>
            <a:endParaRPr dirty="0"/>
          </a:p>
          <a:p>
            <a:r>
              <a:rPr dirty="0"/>
              <a:t>Of that number …</a:t>
            </a:r>
          </a:p>
          <a:p>
            <a:pPr marL="640080" lvl="1" indent="-246888">
              <a:spcBef>
                <a:spcPts val="500"/>
              </a:spcBef>
              <a:buClr>
                <a:schemeClr val="accent1"/>
              </a:buClr>
              <a:defRPr sz="2400"/>
            </a:pPr>
            <a:r>
              <a:rPr lang="en-US" dirty="0"/>
              <a:t>80</a:t>
            </a:r>
            <a:r>
              <a:rPr dirty="0"/>
              <a:t>% accepted</a:t>
            </a:r>
          </a:p>
          <a:p>
            <a:pPr marL="640080" lvl="1" indent="-246888">
              <a:spcBef>
                <a:spcPts val="500"/>
              </a:spcBef>
              <a:buClr>
                <a:schemeClr val="accent1"/>
              </a:buClr>
              <a:defRPr sz="2400"/>
            </a:pPr>
            <a:r>
              <a:rPr dirty="0"/>
              <a:t>1</a:t>
            </a:r>
            <a:r>
              <a:rPr lang="en-US" dirty="0"/>
              <a:t>5</a:t>
            </a:r>
            <a:r>
              <a:rPr dirty="0"/>
              <a:t>% denied</a:t>
            </a:r>
          </a:p>
          <a:p>
            <a:pPr marL="640080" lvl="1" indent="-246888">
              <a:spcBef>
                <a:spcPts val="500"/>
              </a:spcBef>
              <a:buClr>
                <a:schemeClr val="accent1"/>
              </a:buClr>
              <a:defRPr sz="2400"/>
            </a:pPr>
            <a:r>
              <a:rPr lang="en-US" dirty="0"/>
              <a:t>5</a:t>
            </a:r>
            <a:r>
              <a:rPr dirty="0"/>
              <a:t>% waitlisted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 descr="AutoShap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t>Big Picture … What is going on out there??</a:t>
            </a:r>
          </a:p>
        </p:txBody>
      </p:sp>
      <p:sp>
        <p:nvSpPr>
          <p:cNvPr id="133" name="Shape 133" descr="Rectangle 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/>
              <a:t>COVID-19 will continue to be with us</a:t>
            </a:r>
          </a:p>
          <a:p>
            <a:r>
              <a:rPr dirty="0"/>
              <a:t>Larger universities are asking for self reported transcript information</a:t>
            </a:r>
          </a:p>
          <a:p>
            <a:r>
              <a:rPr dirty="0"/>
              <a:t>High cost of higher education  &amp; complexity of financial aid</a:t>
            </a:r>
          </a:p>
          <a:p>
            <a:r>
              <a:rPr dirty="0"/>
              <a:t>Applications up at public institutions</a:t>
            </a:r>
          </a:p>
          <a:p>
            <a:r>
              <a:rPr dirty="0"/>
              <a:t>Admissions remains highly competitive at the most selective schools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1" build="p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 descr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FAFSA</a:t>
            </a:r>
            <a:r>
              <a:rPr dirty="0"/>
              <a:t> Changes ….</a:t>
            </a:r>
          </a:p>
        </p:txBody>
      </p:sp>
      <p:sp>
        <p:nvSpPr>
          <p:cNvPr id="136" name="Shape 136" descr="Content Placeholder 2"/>
          <p:cNvSpPr>
            <a:spLocks noGrp="1"/>
          </p:cNvSpPr>
          <p:nvPr>
            <p:ph type="body" idx="1"/>
          </p:nvPr>
        </p:nvSpPr>
        <p:spPr>
          <a:xfrm>
            <a:off x="457200" y="1951109"/>
            <a:ext cx="8229600" cy="4389121"/>
          </a:xfrm>
          <a:prstGeom prst="rect">
            <a:avLst/>
          </a:prstGeom>
        </p:spPr>
        <p:txBody>
          <a:bodyPr/>
          <a:lstStyle/>
          <a:p>
            <a:pPr marL="271576" indent="-271576" defTabSz="905255">
              <a:defRPr sz="2574"/>
            </a:pPr>
            <a:r>
              <a:rPr dirty="0"/>
              <a:t>FAFSA is available October 1</a:t>
            </a:r>
            <a:r>
              <a:rPr baseline="29979" dirty="0"/>
              <a:t>st</a:t>
            </a:r>
            <a:r>
              <a:rPr dirty="0"/>
              <a:t> 20</a:t>
            </a:r>
            <a:r>
              <a:rPr lang="en-US" dirty="0"/>
              <a:t>21 </a:t>
            </a:r>
            <a:r>
              <a:rPr dirty="0"/>
              <a:t> and will use tax/income information from the prior/prior year  (PPY).  For the Class of 20</a:t>
            </a:r>
            <a:r>
              <a:rPr lang="en-US" dirty="0"/>
              <a:t>22</a:t>
            </a:r>
            <a:r>
              <a:rPr dirty="0"/>
              <a:t> this will be 20</a:t>
            </a:r>
            <a:r>
              <a:rPr lang="en-US" dirty="0"/>
              <a:t>20</a:t>
            </a:r>
            <a:r>
              <a:rPr dirty="0"/>
              <a:t> tax information.</a:t>
            </a:r>
          </a:p>
          <a:p>
            <a:pPr marL="271576" indent="-271576" defTabSz="905255">
              <a:defRPr sz="2574"/>
            </a:pPr>
            <a:r>
              <a:rPr dirty="0"/>
              <a:t>College Deadlines are moving up!!!  Many are now going to be November 1</a:t>
            </a:r>
            <a:r>
              <a:rPr baseline="29979" dirty="0"/>
              <a:t>st</a:t>
            </a:r>
            <a:r>
              <a:rPr dirty="0"/>
              <a:t>.</a:t>
            </a:r>
          </a:p>
          <a:p>
            <a:pPr marL="633679" lvl="1" indent="-244419" defTabSz="905255">
              <a:spcBef>
                <a:spcPts val="500"/>
              </a:spcBef>
              <a:buClr>
                <a:schemeClr val="accent1"/>
              </a:buClr>
              <a:defRPr sz="2376"/>
            </a:pPr>
            <a:r>
              <a:rPr dirty="0"/>
              <a:t>University of MN Twin Cities</a:t>
            </a:r>
          </a:p>
          <a:p>
            <a:pPr marL="633679" lvl="1" indent="-244419" defTabSz="905255">
              <a:spcBef>
                <a:spcPts val="500"/>
              </a:spcBef>
              <a:buClr>
                <a:schemeClr val="accent1"/>
              </a:buClr>
              <a:defRPr sz="2376"/>
            </a:pPr>
            <a:r>
              <a:rPr dirty="0"/>
              <a:t>University of WI Madison</a:t>
            </a:r>
          </a:p>
          <a:p>
            <a:pPr marL="633679" lvl="1" indent="-244419" defTabSz="905255">
              <a:spcBef>
                <a:spcPts val="500"/>
              </a:spcBef>
              <a:buClr>
                <a:schemeClr val="accent1"/>
              </a:buClr>
              <a:defRPr sz="2376"/>
            </a:pPr>
            <a:r>
              <a:rPr dirty="0"/>
              <a:t>Creighton</a:t>
            </a:r>
          </a:p>
          <a:p>
            <a:pPr marL="633679" lvl="1" indent="-244419" defTabSz="905255">
              <a:spcBef>
                <a:spcPts val="500"/>
              </a:spcBef>
              <a:buClr>
                <a:schemeClr val="accent1"/>
              </a:buClr>
              <a:defRPr sz="2376"/>
            </a:pPr>
            <a:r>
              <a:rPr dirty="0"/>
              <a:t>University of St. Thomas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 descr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Ethical Responsibilities</a:t>
            </a:r>
          </a:p>
        </p:txBody>
      </p:sp>
      <p:sp>
        <p:nvSpPr>
          <p:cNvPr id="142" name="Shape 142" descr="Content Placeholder 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68833" indent="-268833" defTabSz="896111">
              <a:defRPr sz="2548"/>
            </a:pPr>
            <a:r>
              <a:t>According to the National Association for College Admissions Counseling (NACAC) it is unethical to:</a:t>
            </a:r>
          </a:p>
          <a:p>
            <a:pPr marL="627278" lvl="1" indent="-241950" defTabSz="896111">
              <a:spcBef>
                <a:spcPts val="500"/>
              </a:spcBef>
              <a:buClr>
                <a:schemeClr val="accent1"/>
              </a:buClr>
              <a:defRPr sz="2352"/>
            </a:pPr>
            <a:r>
              <a:t>Submit false, plagiarized, or fraudulent application materials.</a:t>
            </a:r>
          </a:p>
          <a:p>
            <a:pPr marL="627278" lvl="1" indent="-241950" defTabSz="896111">
              <a:spcBef>
                <a:spcPts val="500"/>
              </a:spcBef>
              <a:buClr>
                <a:schemeClr val="accent1"/>
              </a:buClr>
              <a:defRPr sz="2352"/>
            </a:pPr>
            <a:r>
              <a:t>Have more than one pending early decision or restrictive early action application.</a:t>
            </a:r>
          </a:p>
          <a:p>
            <a:pPr marL="627278" lvl="1" indent="-241950" defTabSz="896111">
              <a:spcBef>
                <a:spcPts val="500"/>
              </a:spcBef>
              <a:buClr>
                <a:schemeClr val="accent1"/>
              </a:buClr>
              <a:defRPr sz="2352"/>
            </a:pPr>
            <a:r>
              <a:t>Maintain active enrollment deposits at more than one postsecondary institution.</a:t>
            </a:r>
          </a:p>
          <a:p>
            <a:pPr marL="627278" lvl="1" indent="-241950" defTabSz="896111">
              <a:spcBef>
                <a:spcPts val="500"/>
              </a:spcBef>
              <a:buClr>
                <a:schemeClr val="accent1"/>
              </a:buClr>
              <a:defRPr sz="2352"/>
            </a:pPr>
            <a:r>
              <a:t>CDH is a member of NACAC and our school policy is to send </a:t>
            </a:r>
            <a:r>
              <a:rPr b="1"/>
              <a:t>ONE</a:t>
            </a:r>
            <a:r>
              <a:t> final transcript in June.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 descr="AutoShap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t>Our Tips for Building a Good College List …</a:t>
            </a:r>
          </a:p>
        </p:txBody>
      </p:sp>
      <p:sp>
        <p:nvSpPr>
          <p:cNvPr id="145" name="Shape 145" descr="Rectangle 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AutoNum type="arabicPeriod"/>
            </a:pPr>
            <a:endParaRPr/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t>Remember  your goal is to find a good “fit”.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t>Every school on your list should be one you would be happy to attend.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t>All highly selective schools should be considered “reaches” as you plan.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t>A good list includes one geographic “best fit”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t>A good list includes one financial “best fit”.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1" build="p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86518"/>
          </a:xfrm>
        </p:spPr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199" y="1935479"/>
            <a:ext cx="2764817" cy="646329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63500" dist="38100" dir="5400000" rotWithShape="0">
              <a:srgbClr val="032544">
                <a:alpha val="4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nstantia"/>
                <a:ea typeface="Constantia"/>
                <a:cs typeface="Constantia"/>
                <a:sym typeface="Constantia"/>
              </a:rPr>
              <a:t>Fall 2021: Apply</a:t>
            </a:r>
            <a:r>
              <a:rPr kumimoji="0" lang="en-US" sz="1800" b="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nstantia"/>
                <a:ea typeface="Constantia"/>
                <a:cs typeface="Constantia"/>
                <a:sym typeface="Constantia"/>
              </a:rPr>
              <a:t> to colleges – watch deadlines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26630" y="2737565"/>
            <a:ext cx="2083107" cy="646329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63500" dist="38100" dir="5400000" rotWithShape="0">
              <a:srgbClr val="032544">
                <a:alpha val="4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nstantia"/>
                <a:ea typeface="Constantia"/>
                <a:cs typeface="Constantia"/>
                <a:sym typeface="Constantia"/>
              </a:rPr>
              <a:t>October 1: FAFSA opens</a:t>
            </a:r>
          </a:p>
        </p:txBody>
      </p:sp>
      <p:sp>
        <p:nvSpPr>
          <p:cNvPr id="6" name="Rectangle 5"/>
          <p:cNvSpPr/>
          <p:nvPr/>
        </p:nvSpPr>
        <p:spPr>
          <a:xfrm>
            <a:off x="2968184" y="3548473"/>
            <a:ext cx="3353149" cy="923328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63500" dist="38100" dir="5400000" rotWithShape="0">
              <a:srgbClr val="032544">
                <a:alpha val="4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nstantia"/>
                <a:ea typeface="Constantia"/>
                <a:cs typeface="Constantia"/>
                <a:sym typeface="Constantia"/>
              </a:rPr>
              <a:t>Winter: Receive admissions decisions &amp; financial</a:t>
            </a:r>
            <a:r>
              <a:rPr kumimoji="0" lang="en-US" sz="1800" b="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nstantia"/>
                <a:ea typeface="Constantia"/>
                <a:cs typeface="Constantia"/>
                <a:sym typeface="Constantia"/>
              </a:rPr>
              <a:t> aid awards – compare offers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05120" y="4697429"/>
            <a:ext cx="2896169" cy="646329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63500" dist="38100" dir="5400000" rotWithShape="0">
              <a:srgbClr val="032544">
                <a:alpha val="4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nstantia"/>
                <a:ea typeface="Constantia"/>
                <a:cs typeface="Constantia"/>
                <a:sym typeface="Constantia"/>
              </a:rPr>
              <a:t>May 1:</a:t>
            </a:r>
            <a:r>
              <a:rPr kumimoji="0" lang="en-US" sz="1800" b="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nstantia"/>
                <a:ea typeface="Constantia"/>
                <a:cs typeface="Constantia"/>
                <a:sym typeface="Constantia"/>
              </a:rPr>
              <a:t> Universal Reply </a:t>
            </a:r>
            <a:r>
              <a:rPr lang="en-US" dirty="0"/>
              <a:t>D</a:t>
            </a:r>
            <a:r>
              <a:rPr kumimoji="0" lang="en-US" sz="1800" b="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nstantia"/>
                <a:ea typeface="Constantia"/>
                <a:cs typeface="Constantia"/>
                <a:sym typeface="Constantia"/>
              </a:rPr>
              <a:t>ate – make decisions &amp; deposit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760924" y="2868298"/>
            <a:ext cx="978408" cy="484632"/>
          </a:xfrm>
          <a:prstGeom prst="rightArrow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63500" dist="38100" dir="5400000" rotWithShape="0">
              <a:srgbClr val="032544">
                <a:alpha val="4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1821645" y="3764895"/>
            <a:ext cx="978408" cy="484632"/>
          </a:xfrm>
          <a:prstGeom prst="rightArrow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63500" dist="38100" dir="5400000" rotWithShape="0">
              <a:srgbClr val="032544">
                <a:alpha val="4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3222017" y="4782705"/>
            <a:ext cx="978408" cy="484632"/>
          </a:xfrm>
          <a:prstGeom prst="rightArrow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63500" dist="38100" dir="5400000" rotWithShape="0">
              <a:srgbClr val="032544">
                <a:alpha val="4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805874" y="5512251"/>
            <a:ext cx="2880926" cy="646329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63500" dist="38100" dir="5400000" rotWithShape="0">
              <a:srgbClr val="032544">
                <a:alpha val="4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onstantia"/>
                <a:ea typeface="Constantia"/>
                <a:cs typeface="Constantia"/>
                <a:sym typeface="Constantia"/>
              </a:rPr>
              <a:t>Complete senior survey – final transcript will be sent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4644759" y="5625051"/>
            <a:ext cx="978408" cy="484632"/>
          </a:xfrm>
          <a:prstGeom prst="rightArrow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63500" dist="38100" dir="5400000" rotWithShape="0">
              <a:srgbClr val="032544">
                <a:alpha val="4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onstantia"/>
              <a:ea typeface="Constantia"/>
              <a:cs typeface="Constantia"/>
              <a:sym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417857786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Flow">
  <a:themeElements>
    <a:clrScheme name="Flow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00FF"/>
      </a:hlink>
      <a:folHlink>
        <a:srgbClr val="FF00FF"/>
      </a:folHlink>
    </a:clrScheme>
    <a:fontScheme name="Flow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38100" dir="5400000" rotWithShape="0">
              <a:srgbClr val="032544">
                <a:alpha val="48000"/>
              </a:srgbClr>
            </a:outerShdw>
          </a:effectLst>
        </a:effectStyle>
        <a:effectStyle>
          <a:effectLst>
            <a:outerShdw blurRad="63500" dist="38100" dir="5400000" rotWithShape="0">
              <a:srgbClr val="032544">
                <a:alpha val="48000"/>
              </a:srgbClr>
            </a:outerShdw>
          </a:effectLst>
        </a:effectStyle>
        <a:effectStyle>
          <a:effectLst>
            <a:outerShdw blurRad="63500" dist="38100" dir="5400000" rotWithShape="0">
              <a:srgbClr val="02474A">
                <a:alpha val="4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63500" dist="38100" dir="5400000" rotWithShape="0">
            <a:srgbClr val="032544">
              <a:alpha val="48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onstantia"/>
            <a:ea typeface="Constantia"/>
            <a:cs typeface="Constantia"/>
            <a:sym typeface="Constant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63500" dist="38100" dir="5400000" rotWithShape="0">
            <a:srgbClr val="032544">
              <a:alpha val="4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onstantia"/>
            <a:ea typeface="Constantia"/>
            <a:cs typeface="Constantia"/>
            <a:sym typeface="Constant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00FF"/>
      </a:hlink>
      <a:folHlink>
        <a:srgbClr val="FF00FF"/>
      </a:folHlink>
    </a:clrScheme>
    <a:fontScheme name="Flow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38100" dir="5400000" rotWithShape="0">
              <a:srgbClr val="032544">
                <a:alpha val="48000"/>
              </a:srgbClr>
            </a:outerShdw>
          </a:effectLst>
        </a:effectStyle>
        <a:effectStyle>
          <a:effectLst>
            <a:outerShdw blurRad="63500" dist="38100" dir="5400000" rotWithShape="0">
              <a:srgbClr val="032544">
                <a:alpha val="48000"/>
              </a:srgbClr>
            </a:outerShdw>
          </a:effectLst>
        </a:effectStyle>
        <a:effectStyle>
          <a:effectLst>
            <a:outerShdw blurRad="63500" dist="38100" dir="5400000" rotWithShape="0">
              <a:srgbClr val="02474A">
                <a:alpha val="4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63500" dist="38100" dir="5400000" rotWithShape="0">
            <a:srgbClr val="032544">
              <a:alpha val="48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onstantia"/>
            <a:ea typeface="Constantia"/>
            <a:cs typeface="Constantia"/>
            <a:sym typeface="Constant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63500" dist="38100" dir="5400000" rotWithShape="0">
            <a:srgbClr val="032544">
              <a:alpha val="4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onstantia"/>
            <a:ea typeface="Constantia"/>
            <a:cs typeface="Constantia"/>
            <a:sym typeface="Constanti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5432</TotalTime>
  <Words>926</Words>
  <Application>Microsoft Macintosh PowerPoint</Application>
  <PresentationFormat>On-screen Show (4:3)</PresentationFormat>
  <Paragraphs>131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Constantia</vt:lpstr>
      <vt:lpstr>Wingdings 2</vt:lpstr>
      <vt:lpstr>Flow</vt:lpstr>
      <vt:lpstr>Preparing for the College Admissions Process CDH Class of 2022</vt:lpstr>
      <vt:lpstr>What we will cover tonight ..  </vt:lpstr>
      <vt:lpstr>Cretin-Derham Hall Class of 2021</vt:lpstr>
      <vt:lpstr>Application Results 2021’s</vt:lpstr>
      <vt:lpstr>Big Picture … What is going on out there??</vt:lpstr>
      <vt:lpstr>FAFSA Changes ….</vt:lpstr>
      <vt:lpstr>Ethical Responsibilities</vt:lpstr>
      <vt:lpstr>Our Tips for Building a Good College List …</vt:lpstr>
      <vt:lpstr>Timeline</vt:lpstr>
      <vt:lpstr>Updates</vt:lpstr>
      <vt:lpstr>Colleges &amp; Self-Reporting</vt:lpstr>
      <vt:lpstr>WHAT YOU NEED TO SUBMIT …</vt:lpstr>
      <vt:lpstr>CDH Sends …</vt:lpstr>
      <vt:lpstr>CDH Application Contract  “The Purple Sheet”</vt:lpstr>
      <vt:lpstr>Teacher Recommendations</vt:lpstr>
      <vt:lpstr>“Secondary School Report” or, “Counselor Report”</vt:lpstr>
      <vt:lpstr>“Missing Information” </vt:lpstr>
      <vt:lpstr>Final Reminders</vt:lpstr>
      <vt:lpstr>Take a Deep Breath 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for the College Admissions Process CDH Class of 2019</dc:title>
  <cp:lastModifiedBy>Microsoft Office User</cp:lastModifiedBy>
  <cp:revision>18</cp:revision>
  <cp:lastPrinted>2021-08-30T17:49:51Z</cp:lastPrinted>
  <dcterms:modified xsi:type="dcterms:W3CDTF">2021-08-30T17:49:55Z</dcterms:modified>
</cp:coreProperties>
</file>