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80" r:id="rId10"/>
    <p:sldId id="281" r:id="rId11"/>
    <p:sldId id="271" r:id="rId12"/>
    <p:sldId id="267" r:id="rId13"/>
    <p:sldId id="270" r:id="rId14"/>
    <p:sldId id="274" r:id="rId15"/>
    <p:sldId id="276" r:id="rId16"/>
    <p:sldId id="277" r:id="rId17"/>
    <p:sldId id="275" r:id="rId18"/>
    <p:sldId id="278" r:id="rId19"/>
    <p:sldId id="279" r:id="rId2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4EA"/>
          </a:solidFill>
        </a:fill>
      </a:tcStyle>
    </a:wholeTbl>
    <a:band2H>
      <a:tcTxStyle/>
      <a:tcStyle>
        <a:tcBdr/>
        <a:fill>
          <a:solidFill>
            <a:srgbClr val="E6EBF5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EF1"/>
          </a:solidFill>
        </a:fill>
      </a:tcStyle>
    </a:wholeTbl>
    <a:band2H>
      <a:tcTxStyle/>
      <a:tcStyle>
        <a:tcBdr/>
        <a:fill>
          <a:solidFill>
            <a:srgbClr val="E6F6F8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9CE"/>
          </a:solidFill>
        </a:fill>
      </a:tcStyle>
    </a:wholeTbl>
    <a:band2H>
      <a:tcTxStyle/>
      <a:tcStyle>
        <a:tcBdr/>
        <a:fill>
          <a:solidFill>
            <a:srgbClr val="F0F4E8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9F9D1-F06F-EE44-A304-A4128E4E1CBF}" type="datetimeFigureOut">
              <a:rPr lang="en-US" smtClean="0"/>
              <a:t>8/30/21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D970C-4C19-5741-BD4E-AD8B31A23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4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560122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 flip="none" rotWithShape="1">
          <a:gsLst>
            <a:gs pos="0">
              <a:srgbClr val="42A1D9"/>
            </a:gs>
            <a:gs pos="25000">
              <a:srgbClr val="4499C9"/>
            </a:gs>
            <a:gs pos="100000">
              <a:srgbClr val="002A36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</p:spPr>
        <p:txBody>
          <a:bodyPr/>
          <a:lstStyle>
            <a:lvl1pPr algn="r">
              <a:defRPr sz="5600" b="1">
                <a:solidFill>
                  <a:srgbClr val="4DE1EA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sz="half" idx="1"/>
          </p:nvPr>
        </p:nvSpPr>
        <p:spPr>
          <a:xfrm>
            <a:off x="533400" y="3228536"/>
            <a:ext cx="7854696" cy="1752601"/>
          </a:xfrm>
          <a:prstGeom prst="rect">
            <a:avLst/>
          </a:prstGeom>
        </p:spPr>
        <p:txBody>
          <a:bodyPr lIns="0" tIns="0" rIns="0" bIns="0"/>
          <a:lstStyle>
            <a:lvl1pPr marL="0" marR="45719" indent="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0" marR="45719" indent="4572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0" marR="45719" indent="9144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0" marR="45719" indent="13716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0" marR="45719" indent="18288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EAE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gradFill flip="none" rotWithShape="1">
          <a:gsLst>
            <a:gs pos="0">
              <a:srgbClr val="42A1D9"/>
            </a:gs>
            <a:gs pos="25000">
              <a:srgbClr val="4499C9"/>
            </a:gs>
            <a:gs pos="100000">
              <a:srgbClr val="002A36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530351" y="1316736"/>
            <a:ext cx="7772401" cy="1362456"/>
          </a:xfrm>
          <a:prstGeom prst="rect">
            <a:avLst/>
          </a:prstGeom>
        </p:spPr>
        <p:txBody>
          <a:bodyPr/>
          <a:lstStyle>
            <a:lvl1pPr>
              <a:defRPr sz="5600" b="1">
                <a:solidFill>
                  <a:srgbClr val="4BE4AD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530351" y="2704663"/>
            <a:ext cx="7772401" cy="150971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EAE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457200" y="1855247"/>
            <a:ext cx="4040188" cy="6593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4617B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4617B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4617B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4617B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4617B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hape 54" descr="Text Placeholder 3"/>
          <p:cNvSpPr>
            <a:spLocks noGrp="1"/>
          </p:cNvSpPr>
          <p:nvPr>
            <p:ph type="body" sz="quarter" idx="13"/>
          </p:nvPr>
        </p:nvSpPr>
        <p:spPr>
          <a:xfrm>
            <a:off x="4645025" y="1859757"/>
            <a:ext cx="4041775" cy="65484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4617B"/>
                </a:solidFill>
              </a:defRPr>
            </a:pP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xfrm>
            <a:off x="685800" y="514351"/>
            <a:ext cx="2743200" cy="116205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t>Title Text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tIns="18288" rIns="18288" bIns="18288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64008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188719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463039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 descr="Snip and Round Single Corner Rectangle 8"/>
          <p:cNvSpPr/>
          <p:nvPr/>
        </p:nvSpPr>
        <p:spPr>
          <a:xfrm rot="420000" flipV="1">
            <a:off x="3165753" y="1108077"/>
            <a:ext cx="5257801" cy="411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984" y="0"/>
                </a:lnTo>
                <a:lnTo>
                  <a:pt x="21600" y="788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>
            <a:solidFill>
              <a:srgbClr val="C0C0C0"/>
            </a:solidFill>
          </a:ln>
          <a:effectLst>
            <a:outerShdw blurRad="63500" dist="38500" dir="75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Shape 87" descr="Right Triangle 11"/>
          <p:cNvSpPr/>
          <p:nvPr/>
        </p:nvSpPr>
        <p:spPr>
          <a:xfrm rot="420000" flipV="1">
            <a:off x="8004133" y="5359768"/>
            <a:ext cx="155449" cy="155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  <a:bevel/>
          </a:ln>
          <a:effectLst>
            <a:outerShdw blurRad="25400" dist="6350" dir="12900000" rotWithShape="0">
              <a:srgbClr val="000000">
                <a:alpha val="47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609600" y="1176995"/>
            <a:ext cx="2212849" cy="1582623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sz="quarter" idx="1"/>
          </p:nvPr>
        </p:nvSpPr>
        <p:spPr>
          <a:xfrm>
            <a:off x="609600" y="2828785"/>
            <a:ext cx="2209800" cy="217932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ClrTx/>
              <a:buSzTx/>
              <a:buFontTx/>
              <a:buNone/>
              <a:defRPr sz="1300"/>
            </a:lvl1pPr>
            <a:lvl2pPr>
              <a:spcBef>
                <a:spcPts val="200"/>
              </a:spcBef>
              <a:buClrTx/>
              <a:buFontTx/>
              <a:defRPr sz="1300"/>
            </a:lvl2pPr>
            <a:lvl3pPr marL="988466" indent="-320954">
              <a:spcBef>
                <a:spcPts val="200"/>
              </a:spcBef>
              <a:buClrTx/>
              <a:buFontTx/>
              <a:defRPr sz="1300"/>
            </a:lvl3pPr>
            <a:lvl4pPr marL="1282191" indent="-303783">
              <a:spcBef>
                <a:spcPts val="200"/>
              </a:spcBef>
              <a:buClrTx/>
              <a:buFontTx/>
              <a:defRPr sz="1300"/>
            </a:lvl4pPr>
            <a:lvl5pPr marL="1556511" indent="-303783">
              <a:spcBef>
                <a:spcPts val="200"/>
              </a:spcBef>
              <a:buClrTx/>
              <a:buFontTx/>
              <a:defRPr sz="1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hape 90" descr="Picture Placeholder 2"/>
          <p:cNvSpPr>
            <a:spLocks noGrp="1"/>
          </p:cNvSpPr>
          <p:nvPr>
            <p:ph type="pic" sz="half" idx="13"/>
          </p:nvPr>
        </p:nvSpPr>
        <p:spPr>
          <a:xfrm rot="420000">
            <a:off x="3485793" y="1199516"/>
            <a:ext cx="4617721" cy="3931922"/>
          </a:xfrm>
          <a:prstGeom prst="rect">
            <a:avLst/>
          </a:prstGeom>
          <a:ln w="3175" cap="rnd">
            <a:solidFill>
              <a:srgbClr val="C0C0C0"/>
            </a:solidFill>
            <a:round/>
          </a:ln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1" name="Shape 91" descr="Freeform 9"/>
          <p:cNvSpPr/>
          <p:nvPr/>
        </p:nvSpPr>
        <p:spPr>
          <a:xfrm flipV="1">
            <a:off x="-9525" y="5816600"/>
            <a:ext cx="9163050" cy="104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00739E">
                  <a:alpha val="45000"/>
                </a:srgbClr>
              </a:gs>
              <a:gs pos="100000">
                <a:srgbClr val="00C5CE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Shape 92" descr="Freeform 10"/>
          <p:cNvSpPr/>
          <p:nvPr/>
        </p:nvSpPr>
        <p:spPr>
          <a:xfrm flipV="1">
            <a:off x="4381500" y="6250789"/>
            <a:ext cx="4762500" cy="60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FA6">
                  <a:alpha val="30000"/>
                </a:srgbClr>
              </a:gs>
              <a:gs pos="80000">
                <a:srgbClr val="008ABE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6629400" y="914400"/>
            <a:ext cx="2057400" cy="52117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6019800" cy="521176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 descr="Freeform 6"/>
          <p:cNvSpPr/>
          <p:nvPr/>
        </p:nvSpPr>
        <p:spPr>
          <a:xfrm>
            <a:off x="-9525" y="-7144"/>
            <a:ext cx="916305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00739E">
                  <a:alpha val="45000"/>
                </a:srgbClr>
              </a:gs>
              <a:gs pos="100000">
                <a:srgbClr val="00C5CE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Shape 3" descr="Freeform 7"/>
          <p:cNvSpPr/>
          <p:nvPr/>
        </p:nvSpPr>
        <p:spPr>
          <a:xfrm>
            <a:off x="4381500" y="-7145"/>
            <a:ext cx="4762500" cy="607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FA6">
                  <a:alpha val="30000"/>
                </a:srgbClr>
              </a:gs>
              <a:gs pos="80000">
                <a:srgbClr val="008ABE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6" name="Group 6" descr="Group 1"/>
          <p:cNvGrpSpPr/>
          <p:nvPr/>
        </p:nvGrpSpPr>
        <p:grpSpPr>
          <a:xfrm>
            <a:off x="-29294" y="-16113"/>
            <a:ext cx="9197178" cy="1058653"/>
            <a:chOff x="0" y="0"/>
            <a:chExt cx="9197177" cy="1058652"/>
          </a:xfrm>
        </p:grpSpPr>
        <p:sp>
          <p:nvSpPr>
            <p:cNvPr id="4" name="Shape 4" descr="Freeform 11"/>
            <p:cNvSpPr/>
            <p:nvPr/>
          </p:nvSpPr>
          <p:spPr>
            <a:xfrm rot="21435692">
              <a:off x="9616" y="218536"/>
              <a:ext cx="9163051" cy="62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0" extrusionOk="0">
                  <a:moveTo>
                    <a:pt x="0" y="19778"/>
                  </a:moveTo>
                  <a:cubicBezTo>
                    <a:pt x="1055" y="15110"/>
                    <a:pt x="3454" y="5630"/>
                    <a:pt x="6017" y="5774"/>
                  </a:cubicBezTo>
                  <a:cubicBezTo>
                    <a:pt x="8581" y="5917"/>
                    <a:pt x="12783" y="21600"/>
                    <a:pt x="15380" y="20638"/>
                  </a:cubicBezTo>
                  <a:cubicBezTo>
                    <a:pt x="17978" y="19675"/>
                    <a:pt x="20305" y="4300"/>
                    <a:pt x="21600" y="0"/>
                  </a:cubicBezTo>
                </a:path>
              </a:pathLst>
            </a:custGeom>
            <a:noFill/>
            <a:ln w="10795" cap="flat">
              <a:solidFill>
                <a:srgbClr val="05A0BE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Shape 5" descr="Freeform 12"/>
            <p:cNvSpPr/>
            <p:nvPr/>
          </p:nvSpPr>
          <p:spPr>
            <a:xfrm rot="21435692">
              <a:off x="14474" y="291986"/>
              <a:ext cx="9175813" cy="50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extrusionOk="0">
                  <a:moveTo>
                    <a:pt x="0" y="18514"/>
                  </a:moveTo>
                  <a:cubicBezTo>
                    <a:pt x="1023" y="16364"/>
                    <a:pt x="3563" y="5413"/>
                    <a:pt x="6136" y="5767"/>
                  </a:cubicBezTo>
                  <a:cubicBezTo>
                    <a:pt x="8710" y="6121"/>
                    <a:pt x="12864" y="21600"/>
                    <a:pt x="15441" y="20639"/>
                  </a:cubicBezTo>
                  <a:cubicBezTo>
                    <a:pt x="18019" y="19678"/>
                    <a:pt x="20319" y="430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8B6BA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521700" y="6518275"/>
            <a:ext cx="165101" cy="203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95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1pPr>
      <a:lvl2pPr marL="660654" marR="0" indent="-26746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5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2pPr>
      <a:lvl3pPr marL="973182" marR="0" indent="-30567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70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3pPr>
      <a:lvl4pPr marL="125181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4pPr>
      <a:lvl5pPr marL="152613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5pPr>
      <a:lvl6pPr marL="1830832" marR="0" indent="-30378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6pPr>
      <a:lvl7pPr marL="2034539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 typeface="Wingdings 2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7pPr>
      <a:lvl8pPr marL="2308860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 typeface="Wingdings 2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8pPr>
      <a:lvl9pPr marL="2625634" marR="0" indent="-33963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 typeface="Wingdings 2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rtes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board.com/" TargetMode="External"/><Relationship Id="rId2" Type="http://schemas.openxmlformats.org/officeDocument/2006/relationships/hyperlink" Target="http://www.ac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 descr="AutoShape 2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229600" cy="1828800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rPr dirty="0"/>
              <a:t>Preparing for the College Admissions Process</a:t>
            </a:r>
            <a:br>
              <a:rPr dirty="0"/>
            </a:br>
            <a:r>
              <a:rPr dirty="0"/>
              <a:t>CDH Class of</a:t>
            </a:r>
            <a:r>
              <a:rPr lang="en-US" dirty="0"/>
              <a:t> 2022</a:t>
            </a:r>
            <a:endParaRPr dirty="0"/>
          </a:p>
        </p:txBody>
      </p:sp>
      <p:sp>
        <p:nvSpPr>
          <p:cNvPr id="121" name="Shape 121" descr="Rectangle 3"/>
          <p:cNvSpPr>
            <a:spLocks noGrp="1"/>
          </p:cNvSpPr>
          <p:nvPr>
            <p:ph type="subTitle" sz="quarter" idx="1"/>
          </p:nvPr>
        </p:nvSpPr>
        <p:spPr>
          <a:xfrm>
            <a:off x="4648200" y="2743200"/>
            <a:ext cx="4013200" cy="2057400"/>
          </a:xfrm>
          <a:prstGeom prst="rect">
            <a:avLst/>
          </a:prstGeom>
        </p:spPr>
        <p:txBody>
          <a:bodyPr/>
          <a:lstStyle/>
          <a:p>
            <a:r>
              <a:rPr dirty="0"/>
              <a:t>Joan O’Connell</a:t>
            </a:r>
          </a:p>
          <a:p>
            <a:r>
              <a:rPr dirty="0"/>
              <a:t>Leslie Connelly</a:t>
            </a:r>
          </a:p>
          <a:p>
            <a:r>
              <a:rPr dirty="0"/>
              <a:t>College Counselors</a:t>
            </a:r>
          </a:p>
          <a:p>
            <a:r>
              <a:rPr lang="en-US" dirty="0"/>
              <a:t>September 1, 2021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043CE-6E62-C44F-9CB7-F339BF0F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ECFEC-3ABD-5547-B311-CF7C694A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691232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ACT </a:t>
            </a:r>
          </a:p>
          <a:p>
            <a:pPr lvl="1"/>
            <a:r>
              <a:rPr lang="en-US" dirty="0"/>
              <a:t>Many colleges still test optional for Class of 2022</a:t>
            </a:r>
          </a:p>
          <a:p>
            <a:pPr lvl="1"/>
            <a:r>
              <a:rPr lang="en-US" dirty="0">
                <a:hlinkClick r:id="rId2"/>
              </a:rPr>
              <a:t>www.fairtest.org</a:t>
            </a:r>
            <a:r>
              <a:rPr lang="en-US" dirty="0"/>
              <a:t> lists test optional schools</a:t>
            </a:r>
          </a:p>
          <a:p>
            <a:r>
              <a:rPr lang="en-US" b="1" dirty="0"/>
              <a:t>COVID-19 &amp; the essay</a:t>
            </a:r>
          </a:p>
          <a:p>
            <a:pPr lvl="1"/>
            <a:r>
              <a:rPr lang="en-US" dirty="0"/>
              <a:t>CDH will let colleges know what happened at school</a:t>
            </a:r>
          </a:p>
          <a:p>
            <a:pPr lvl="1"/>
            <a:r>
              <a:rPr lang="en-US" dirty="0"/>
              <a:t>Students can talk about it in Common App</a:t>
            </a:r>
          </a:p>
          <a:p>
            <a:r>
              <a:rPr lang="en-US" b="1" dirty="0"/>
              <a:t>Visits &amp; Fairs</a:t>
            </a:r>
          </a:p>
          <a:p>
            <a:pPr lvl="1"/>
            <a:r>
              <a:rPr lang="en-US" dirty="0"/>
              <a:t>Websites list visit options &amp; virtual opportunities</a:t>
            </a:r>
          </a:p>
          <a:p>
            <a:pPr lvl="1"/>
            <a:r>
              <a:rPr lang="en-US" dirty="0"/>
              <a:t>CDH will host admissions reps</a:t>
            </a:r>
          </a:p>
          <a:p>
            <a:pPr lvl="1"/>
            <a:r>
              <a:rPr lang="en-US" dirty="0"/>
              <a:t>Fairs still virtual this fall</a:t>
            </a:r>
          </a:p>
        </p:txBody>
      </p:sp>
    </p:spTree>
    <p:extLst>
      <p:ext uri="{BB962C8B-B14F-4D97-AF65-F5344CB8AC3E}">
        <p14:creationId xmlns:p14="http://schemas.microsoft.com/office/powerpoint/2010/main" val="404219335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Colleges &amp; Self-Reporting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457200" y="2732442"/>
            <a:ext cx="8229600" cy="375725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/>
              <a:t>Becoming more popular at larger public schools</a:t>
            </a:r>
          </a:p>
          <a:p>
            <a:r>
              <a:rPr dirty="0"/>
              <a:t>Helps keep application costs down for applicants</a:t>
            </a:r>
          </a:p>
          <a:p>
            <a:r>
              <a:rPr dirty="0"/>
              <a:t>Gives control of application process to the student</a:t>
            </a:r>
          </a:p>
          <a:p>
            <a:r>
              <a:rPr dirty="0"/>
              <a:t>Helps colleges receive standardized applications</a:t>
            </a:r>
          </a:p>
          <a:p>
            <a:r>
              <a:rPr dirty="0"/>
              <a:t>Students still need to report all colleges to CDH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*Most colleges want supporting materials from CDH</a:t>
            </a:r>
            <a:endParaRPr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77823">
              <a:defRPr sz="4800"/>
            </a:pPr>
            <a:r>
              <a:t>WHAT </a:t>
            </a:r>
            <a:r>
              <a:rPr u="sng"/>
              <a:t>YOU</a:t>
            </a:r>
            <a:r>
              <a:t> NEED TO SUBMIT …</a:t>
            </a:r>
          </a:p>
        </p:txBody>
      </p:sp>
      <p:sp>
        <p:nvSpPr>
          <p:cNvPr id="152" name="Shape 152" descr="Rectangle 3"/>
          <p:cNvSpPr>
            <a:spLocks noGrp="1"/>
          </p:cNvSpPr>
          <p:nvPr>
            <p:ph type="body" idx="1"/>
          </p:nvPr>
        </p:nvSpPr>
        <p:spPr>
          <a:xfrm>
            <a:off x="365761" y="2420471"/>
            <a:ext cx="8552328" cy="390412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/>
              <a:t>Your </a:t>
            </a:r>
            <a:r>
              <a:rPr lang="en-US" dirty="0"/>
              <a:t>online </a:t>
            </a:r>
            <a:r>
              <a:rPr dirty="0"/>
              <a:t>application </a:t>
            </a:r>
            <a:endParaRPr lang="en-US" dirty="0"/>
          </a:p>
          <a:p>
            <a:pPr lvl="1"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/>
              <a:t>Pay your application fees online</a:t>
            </a:r>
            <a:r>
              <a:rPr lang="en-US" dirty="0"/>
              <a:t>, if applicable</a:t>
            </a:r>
            <a:endParaRPr dirty="0"/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lang="en-US" dirty="0"/>
              <a:t>If required,</a:t>
            </a:r>
            <a:r>
              <a:rPr dirty="0"/>
              <a:t> test scores </a:t>
            </a:r>
            <a:r>
              <a:rPr lang="en-US" dirty="0"/>
              <a:t>either</a:t>
            </a:r>
            <a:r>
              <a:rPr dirty="0"/>
              <a:t> from testing agencies</a:t>
            </a:r>
            <a:r>
              <a:rPr lang="en-US" dirty="0"/>
              <a:t> or self-report scores (if allowed)</a:t>
            </a:r>
            <a:endParaRPr sz="2000" dirty="0"/>
          </a:p>
          <a:p>
            <a:pPr marL="640080" lvl="1" indent="-2468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dirty="0"/>
              <a:t>ACT  </a:t>
            </a:r>
            <a:r>
              <a:rPr u="sng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hlinkClick r:id="rId2"/>
              </a:rPr>
              <a:t>www.act.org</a:t>
            </a:r>
          </a:p>
          <a:p>
            <a:pPr marL="640080" lvl="1" indent="-2468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dirty="0"/>
              <a:t>SAT  </a:t>
            </a:r>
            <a:r>
              <a:rPr dirty="0">
                <a:hlinkClick r:id="rId3"/>
              </a:rPr>
              <a:t>www.collegeboard.com</a:t>
            </a:r>
            <a:endParaRPr lang="en-US" dirty="0"/>
          </a:p>
          <a:p>
            <a:pPr marL="640080" lvl="1" indent="-2468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lang="en-US" sz="2000" dirty="0"/>
              <a:t>*CDH does NOT send test scores</a:t>
            </a:r>
            <a:endParaRPr sz="2000" dirty="0"/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/>
              <a:t>Send your activities resume if you have one</a:t>
            </a:r>
          </a:p>
          <a:p>
            <a:pPr marL="640080" lvl="1" indent="-2468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dirty="0"/>
              <a:t>Handout for instructions on how to send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CDH Sends …</a:t>
            </a:r>
          </a:p>
        </p:txBody>
      </p:sp>
      <p:sp>
        <p:nvSpPr>
          <p:cNvPr id="160" name="Shape 160" descr="Rectangle 3"/>
          <p:cNvSpPr>
            <a:spLocks noGrp="1"/>
          </p:cNvSpPr>
          <p:nvPr>
            <p:ph type="body" idx="1"/>
          </p:nvPr>
        </p:nvSpPr>
        <p:spPr>
          <a:xfrm>
            <a:off x="457200" y="2216075"/>
            <a:ext cx="8229600" cy="4108525"/>
          </a:xfrm>
          <a:prstGeom prst="rect">
            <a:avLst/>
          </a:prstGeom>
        </p:spPr>
        <p:txBody>
          <a:bodyPr/>
          <a:lstStyle/>
          <a:p>
            <a:r>
              <a:rPr dirty="0"/>
              <a:t>Your Official Transcript </a:t>
            </a:r>
            <a:endParaRPr lang="en-US" dirty="0"/>
          </a:p>
          <a:p>
            <a:r>
              <a:rPr dirty="0"/>
              <a:t>Senior Course Schedule</a:t>
            </a:r>
          </a:p>
          <a:p>
            <a:r>
              <a:rPr dirty="0"/>
              <a:t>“Counselor” or “Secondary School Report”</a:t>
            </a:r>
            <a:r>
              <a:rPr lang="en-US" dirty="0"/>
              <a:t>,</a:t>
            </a:r>
            <a:r>
              <a:rPr dirty="0"/>
              <a:t> if required</a:t>
            </a:r>
          </a:p>
          <a:p>
            <a:r>
              <a:rPr lang="en-US" dirty="0"/>
              <a:t>Teacher Recommendations, if required</a:t>
            </a:r>
          </a:p>
          <a:p>
            <a:r>
              <a:rPr dirty="0"/>
              <a:t>CDH Profile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CDH Application Contract </a:t>
            </a:r>
            <a:br/>
            <a:r>
              <a:t>“The Purple Sheet”</a:t>
            </a:r>
          </a:p>
        </p:txBody>
      </p:sp>
      <p:sp>
        <p:nvSpPr>
          <p:cNvPr id="172" name="Shape 172" descr="Rectangle 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400"/>
            </a:pPr>
            <a:endParaRPr dirty="0"/>
          </a:p>
          <a:p>
            <a:pPr>
              <a:spcBef>
                <a:spcPts val="500"/>
              </a:spcBef>
              <a:defRPr sz="2400"/>
            </a:pPr>
            <a:r>
              <a:rPr dirty="0"/>
              <a:t>Submit your CDH Application Contract at least </a:t>
            </a:r>
            <a:r>
              <a:rPr u="sng" dirty="0"/>
              <a:t>two weeks </a:t>
            </a:r>
            <a:r>
              <a:rPr dirty="0"/>
              <a:t>in advance of your first deadline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Allows us to send your academic records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Allows us to review your complete list of schools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Enables us to meet deadlines for all seniors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G</a:t>
            </a:r>
            <a:r>
              <a:rPr lang="en-US" dirty="0"/>
              <a:t>ive</a:t>
            </a:r>
            <a:r>
              <a:rPr dirty="0"/>
              <a:t> your form to Mrs. Reding</a:t>
            </a:r>
            <a:r>
              <a:rPr lang="en-US" dirty="0"/>
              <a:t> in counseling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96111">
              <a:defRPr sz="4900"/>
            </a:lvl1pPr>
          </a:lstStyle>
          <a:p>
            <a:r>
              <a:rPr lang="en-US" dirty="0"/>
              <a:t>Teacher Recommendations</a:t>
            </a:r>
            <a:endParaRPr dirty="0"/>
          </a:p>
        </p:txBody>
      </p:sp>
      <p:sp>
        <p:nvSpPr>
          <p:cNvPr id="178" name="Shape 178" descr="Rectangle 3"/>
          <p:cNvSpPr>
            <a:spLocks noGrp="1"/>
          </p:cNvSpPr>
          <p:nvPr>
            <p:ph type="body" idx="1"/>
          </p:nvPr>
        </p:nvSpPr>
        <p:spPr>
          <a:xfrm>
            <a:off x="457200" y="2205318"/>
            <a:ext cx="8229600" cy="4119282"/>
          </a:xfrm>
          <a:prstGeom prst="rect">
            <a:avLst/>
          </a:prstGeom>
        </p:spPr>
        <p:txBody>
          <a:bodyPr/>
          <a:lstStyle/>
          <a:p>
            <a:r>
              <a:rPr dirty="0"/>
              <a:t>Ask for Teacher Letters only if required – limited to two. </a:t>
            </a:r>
          </a:p>
          <a:p>
            <a:r>
              <a:rPr lang="en-US" dirty="0"/>
              <a:t>Talk or email teacher if haven’t already</a:t>
            </a:r>
          </a:p>
          <a:p>
            <a:r>
              <a:rPr lang="en-US" dirty="0"/>
              <a:t>Complete online ”classroom information form” if teacher emailed it to you</a:t>
            </a:r>
          </a:p>
          <a:p>
            <a:r>
              <a:rPr lang="en-US" dirty="0"/>
              <a:t>If you asked teacher in spring, letters due to us Oct 1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rPr dirty="0"/>
              <a:t>“Secondary School Report”</a:t>
            </a:r>
            <a:r>
              <a:rPr lang="en-US" dirty="0"/>
              <a:t> or,</a:t>
            </a:r>
            <a:br>
              <a:rPr lang="en-US" dirty="0"/>
            </a:br>
            <a:r>
              <a:rPr dirty="0"/>
              <a:t>“Counselor Report”</a:t>
            </a:r>
          </a:p>
        </p:txBody>
      </p:sp>
      <p:sp>
        <p:nvSpPr>
          <p:cNvPr id="181" name="Shape 181" descr="Rectangle 3"/>
          <p:cNvSpPr>
            <a:spLocks noGrp="1"/>
          </p:cNvSpPr>
          <p:nvPr>
            <p:ph type="body" idx="1"/>
          </p:nvPr>
        </p:nvSpPr>
        <p:spPr>
          <a:xfrm>
            <a:off x="457200" y="2173044"/>
            <a:ext cx="8229600" cy="415155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sz="2400"/>
            </a:pPr>
            <a:r>
              <a:rPr dirty="0"/>
              <a:t>Many applications do not require this piece.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May require a full letter from counselor</a:t>
            </a:r>
          </a:p>
          <a:p>
            <a:pPr marL="640080" lvl="1" indent="-246888"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dirty="0"/>
              <a:t>Highlights of your high school years</a:t>
            </a:r>
            <a:endParaRPr sz="2400" dirty="0"/>
          </a:p>
          <a:p>
            <a:pPr marL="640080" lvl="1" indent="-246888"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dirty="0"/>
              <a:t>Advocate for you as an applicant</a:t>
            </a:r>
            <a:endParaRPr sz="2400" dirty="0"/>
          </a:p>
          <a:p>
            <a:pPr marL="640080" lvl="1" indent="-246888">
              <a:spcBef>
                <a:spcPts val="400"/>
              </a:spcBef>
              <a:buClr>
                <a:schemeClr val="accent1"/>
              </a:buClr>
              <a:defRPr sz="2000"/>
            </a:pPr>
            <a:r>
              <a:rPr dirty="0"/>
              <a:t>Gives “official” viewpoint for things you want explained</a:t>
            </a:r>
            <a:endParaRPr sz="2400" dirty="0"/>
          </a:p>
          <a:p>
            <a:pPr>
              <a:spcBef>
                <a:spcPts val="500"/>
              </a:spcBef>
              <a:defRPr sz="2400"/>
            </a:pPr>
            <a:r>
              <a:rPr lang="en-US" dirty="0"/>
              <a:t>Students: </a:t>
            </a:r>
            <a:r>
              <a:rPr dirty="0"/>
              <a:t>do your student questionnaires </a:t>
            </a:r>
            <a:r>
              <a:rPr lang="en-US" dirty="0"/>
              <a:t>i</a:t>
            </a:r>
            <a:r>
              <a:rPr dirty="0"/>
              <a:t>n Naviance</a:t>
            </a:r>
            <a:endParaRPr lang="en-US" dirty="0"/>
          </a:p>
          <a:p>
            <a:pPr>
              <a:spcBef>
                <a:spcPts val="500"/>
              </a:spcBef>
              <a:defRPr sz="2400"/>
            </a:pPr>
            <a:r>
              <a:rPr lang="en-US" dirty="0"/>
              <a:t>Parents: respond to questionnaire email from counselor</a:t>
            </a:r>
            <a:endParaRPr dirty="0"/>
          </a:p>
          <a:p>
            <a:pPr>
              <a:spcBef>
                <a:spcPts val="500"/>
              </a:spcBef>
              <a:defRPr sz="2400"/>
            </a:pPr>
            <a:r>
              <a:rPr dirty="0"/>
              <a:t>A good letter takes time to write</a:t>
            </a:r>
            <a:r>
              <a:rPr lang="en-US" dirty="0"/>
              <a:t>!</a:t>
            </a:r>
            <a:endParaRPr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 descr="Auto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“Missing Information”	</a:t>
            </a:r>
          </a:p>
        </p:txBody>
      </p:sp>
      <p:sp>
        <p:nvSpPr>
          <p:cNvPr id="175" name="Shape 175" descr="Rectangle 15"/>
          <p:cNvSpPr>
            <a:spLocks noGrp="1"/>
          </p:cNvSpPr>
          <p:nvPr>
            <p:ph type="body" idx="1"/>
          </p:nvPr>
        </p:nvSpPr>
        <p:spPr>
          <a:xfrm>
            <a:off x="457200" y="2205318"/>
            <a:ext cx="8229600" cy="4119282"/>
          </a:xfrm>
          <a:prstGeom prst="rect">
            <a:avLst/>
          </a:prstGeom>
        </p:spPr>
        <p:txBody>
          <a:bodyPr/>
          <a:lstStyle/>
          <a:p>
            <a:r>
              <a:rPr dirty="0"/>
              <a:t>Colleges DO LOSE things</a:t>
            </a:r>
          </a:p>
          <a:p>
            <a:r>
              <a:rPr dirty="0"/>
              <a:t>DO NOT PANIC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dirty="0"/>
              <a:t>Check your Naviance Account to see if your materials have been sent</a:t>
            </a:r>
            <a:endParaRPr lang="en-US" dirty="0"/>
          </a:p>
          <a:p>
            <a:pPr marL="952608" lvl="2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lang="en-US" dirty="0"/>
              <a:t>“colleges I’m applying to”</a:t>
            </a:r>
          </a:p>
          <a:p>
            <a:pPr marL="1231239" lvl="3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lang="en-US" dirty="0"/>
              <a:t>“initial materials submitted”</a:t>
            </a:r>
            <a:endParaRPr dirty="0"/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dirty="0"/>
              <a:t>Call </a:t>
            </a:r>
            <a:r>
              <a:rPr lang="en-US" dirty="0"/>
              <a:t>college and check</a:t>
            </a:r>
            <a:endParaRPr dirty="0"/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dirty="0"/>
              <a:t>C</a:t>
            </a:r>
            <a:r>
              <a:rPr lang="en-US" dirty="0"/>
              <a:t>ontact</a:t>
            </a:r>
            <a:r>
              <a:rPr dirty="0"/>
              <a:t> us and we will take care of it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Final Reminders</a:t>
            </a:r>
          </a:p>
        </p:txBody>
      </p:sp>
      <p:sp>
        <p:nvSpPr>
          <p:cNvPr id="184" name="Shape 184" descr="Rectangle 3"/>
          <p:cNvSpPr>
            <a:spLocks noGrp="1"/>
          </p:cNvSpPr>
          <p:nvPr>
            <p:ph type="body" idx="1"/>
          </p:nvPr>
        </p:nvSpPr>
        <p:spPr>
          <a:xfrm>
            <a:off x="457200" y="2312894"/>
            <a:ext cx="8229600" cy="40117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Track your application deadlines</a:t>
            </a:r>
          </a:p>
          <a:p>
            <a:r>
              <a:rPr dirty="0"/>
              <a:t>Applications due November 1</a:t>
            </a:r>
            <a:r>
              <a:rPr baseline="30000" dirty="0"/>
              <a:t>st</a:t>
            </a:r>
            <a:r>
              <a:rPr dirty="0"/>
              <a:t> … purple sheet</a:t>
            </a:r>
            <a:r>
              <a:rPr lang="en-US" dirty="0"/>
              <a:t> must be</a:t>
            </a:r>
            <a:r>
              <a:rPr dirty="0"/>
              <a:t> turned in by October 15</a:t>
            </a:r>
            <a:r>
              <a:rPr baseline="30000" dirty="0"/>
              <a:t>th</a:t>
            </a:r>
            <a:r>
              <a:rPr dirty="0"/>
              <a:t>.</a:t>
            </a:r>
            <a:endParaRPr baseline="30000" dirty="0"/>
          </a:p>
          <a:p>
            <a:r>
              <a:rPr dirty="0"/>
              <a:t>ALL purple sheets due by December </a:t>
            </a:r>
            <a:r>
              <a:rPr lang="en-US" dirty="0"/>
              <a:t>6</a:t>
            </a:r>
            <a:r>
              <a:rPr baseline="30000" dirty="0"/>
              <a:t>th</a:t>
            </a:r>
          </a:p>
          <a:p>
            <a:r>
              <a:rPr dirty="0"/>
              <a:t>Utilize Naviance accounts</a:t>
            </a:r>
          </a:p>
          <a:p>
            <a:endParaRPr dirty="0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Take a Deep Breath …</a:t>
            </a:r>
          </a:p>
        </p:txBody>
      </p:sp>
      <p:sp>
        <p:nvSpPr>
          <p:cNvPr id="187" name="Shape 187" descr="Rectangle 3"/>
          <p:cNvSpPr>
            <a:spLocks noGrp="1"/>
          </p:cNvSpPr>
          <p:nvPr>
            <p:ph type="body" idx="1"/>
          </p:nvPr>
        </p:nvSpPr>
        <p:spPr>
          <a:xfrm>
            <a:off x="457200" y="1922779"/>
            <a:ext cx="8229600" cy="4389121"/>
          </a:xfrm>
          <a:prstGeom prst="rect">
            <a:avLst/>
          </a:prstGeom>
        </p:spPr>
        <p:txBody>
          <a:bodyPr/>
          <a:lstStyle/>
          <a:p>
            <a:r>
              <a:t>Keep at it .. Do a little at a time</a:t>
            </a:r>
          </a:p>
          <a:p>
            <a:r>
              <a:t>Don’t Procrastinate</a:t>
            </a:r>
          </a:p>
          <a:p>
            <a:r>
              <a:t>Keep organized</a:t>
            </a:r>
          </a:p>
          <a:p>
            <a:r>
              <a:t>You are not alone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t>College/School Counselor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t>College Admissions Reps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86968">
              <a:defRPr sz="4365"/>
            </a:lvl1pPr>
          </a:lstStyle>
          <a:p>
            <a:r>
              <a:t>What we will cover tonight ..		</a:t>
            </a:r>
          </a:p>
        </p:txBody>
      </p:sp>
      <p:sp>
        <p:nvSpPr>
          <p:cNvPr id="124" name="Shape 124" descr="Rectangle 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Quick overview of results for the Class of 20</a:t>
            </a:r>
            <a:r>
              <a:rPr lang="en-US" dirty="0"/>
              <a:t>21</a:t>
            </a:r>
            <a:endParaRPr dirty="0"/>
          </a:p>
          <a:p>
            <a:r>
              <a:rPr dirty="0"/>
              <a:t>Application process</a:t>
            </a:r>
          </a:p>
          <a:p>
            <a:r>
              <a:rPr dirty="0"/>
              <a:t>Your Questions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86968">
              <a:defRPr sz="4365"/>
            </a:lvl1pPr>
          </a:lstStyle>
          <a:p>
            <a:r>
              <a:rPr dirty="0"/>
              <a:t>Cretin-Derham Hall Class of 20</a:t>
            </a:r>
            <a:r>
              <a:rPr lang="en-US" dirty="0"/>
              <a:t>21</a:t>
            </a:r>
            <a:endParaRPr dirty="0"/>
          </a:p>
        </p:txBody>
      </p:sp>
      <p:sp>
        <p:nvSpPr>
          <p:cNvPr id="127" name="Shape 127" descr="Rectangle 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Most went on to further education – 9</a:t>
            </a:r>
            <a:r>
              <a:rPr lang="en-US" dirty="0"/>
              <a:t>0</a:t>
            </a:r>
            <a:r>
              <a:rPr dirty="0"/>
              <a:t>%</a:t>
            </a:r>
          </a:p>
          <a:p>
            <a:r>
              <a:rPr dirty="0"/>
              <a:t>Most attend college in five state area – </a:t>
            </a:r>
            <a:r>
              <a:rPr lang="en-US" dirty="0"/>
              <a:t>62</a:t>
            </a:r>
            <a:r>
              <a:rPr dirty="0"/>
              <a:t>%</a:t>
            </a:r>
          </a:p>
          <a:p>
            <a:r>
              <a:rPr dirty="0"/>
              <a:t>Split between private &amp; public schools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buFont typeface="Arial"/>
              <a:buChar char="•"/>
              <a:defRPr sz="2400"/>
            </a:pPr>
            <a:r>
              <a:rPr lang="en-US" dirty="0"/>
              <a:t>60</a:t>
            </a:r>
            <a:r>
              <a:rPr dirty="0"/>
              <a:t>% to Public Schools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buFont typeface="Arial"/>
              <a:buChar char="•"/>
              <a:defRPr sz="2400"/>
            </a:pPr>
            <a:r>
              <a:rPr lang="en-US" dirty="0"/>
              <a:t>40</a:t>
            </a:r>
            <a:r>
              <a:rPr dirty="0"/>
              <a:t>% to Private Schools</a:t>
            </a:r>
          </a:p>
          <a:p>
            <a:pPr marL="253218" indent="-253218"/>
            <a:r>
              <a:rPr lang="en-US" sz="2400" dirty="0"/>
              <a:t>26</a:t>
            </a:r>
            <a:r>
              <a:rPr dirty="0"/>
              <a:t>% attending Catholic colleges &amp; universities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Application Results 20</a:t>
            </a:r>
            <a:r>
              <a:rPr lang="en-US" dirty="0"/>
              <a:t>21</a:t>
            </a:r>
            <a:r>
              <a:rPr dirty="0"/>
              <a:t>’s</a:t>
            </a:r>
          </a:p>
        </p:txBody>
      </p:sp>
      <p:sp>
        <p:nvSpPr>
          <p:cNvPr id="130" name="Shape 130" descr="Rectangle 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Total number of applications processed 1,</a:t>
            </a:r>
            <a:r>
              <a:rPr lang="en-US" dirty="0"/>
              <a:t>588</a:t>
            </a:r>
            <a:endParaRPr dirty="0"/>
          </a:p>
          <a:p>
            <a:r>
              <a:rPr dirty="0"/>
              <a:t>Total number of applications completed 1,</a:t>
            </a:r>
            <a:r>
              <a:rPr lang="en-US" dirty="0"/>
              <a:t>235</a:t>
            </a:r>
            <a:endParaRPr dirty="0"/>
          </a:p>
          <a:p>
            <a:r>
              <a:rPr dirty="0"/>
              <a:t>Of that number …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lang="en-US" dirty="0"/>
              <a:t>80</a:t>
            </a:r>
            <a:r>
              <a:rPr dirty="0"/>
              <a:t>% accepted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dirty="0"/>
              <a:t>1</a:t>
            </a:r>
            <a:r>
              <a:rPr lang="en-US" dirty="0"/>
              <a:t>5</a:t>
            </a:r>
            <a:r>
              <a:rPr dirty="0"/>
              <a:t>% denied</a:t>
            </a:r>
          </a:p>
          <a:p>
            <a:pPr marL="640080" lvl="1" indent="-246888">
              <a:spcBef>
                <a:spcPts val="500"/>
              </a:spcBef>
              <a:buClr>
                <a:schemeClr val="accent1"/>
              </a:buClr>
              <a:defRPr sz="2400"/>
            </a:pPr>
            <a:r>
              <a:rPr lang="en-US" dirty="0"/>
              <a:t>5</a:t>
            </a:r>
            <a:r>
              <a:rPr dirty="0"/>
              <a:t>% waitlisted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Big Picture … What is going on out there??</a:t>
            </a:r>
          </a:p>
        </p:txBody>
      </p:sp>
      <p:sp>
        <p:nvSpPr>
          <p:cNvPr id="133" name="Shape 133" descr="Rectangle 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COVID-19 will continue to be with us</a:t>
            </a:r>
          </a:p>
          <a:p>
            <a:r>
              <a:rPr dirty="0"/>
              <a:t>Larger universities are asking for self reported transcript information</a:t>
            </a:r>
          </a:p>
          <a:p>
            <a:r>
              <a:rPr dirty="0"/>
              <a:t>High cost of higher education  &amp; complexity of financial aid</a:t>
            </a:r>
          </a:p>
          <a:p>
            <a:r>
              <a:rPr dirty="0"/>
              <a:t>Applications up at public institutions</a:t>
            </a:r>
          </a:p>
          <a:p>
            <a:r>
              <a:rPr dirty="0"/>
              <a:t>Admissions remains highly competitive at the most selective schools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 descr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FAFSA</a:t>
            </a:r>
            <a:r>
              <a:rPr dirty="0"/>
              <a:t> Changes ….</a:t>
            </a:r>
          </a:p>
        </p:txBody>
      </p:sp>
      <p:sp>
        <p:nvSpPr>
          <p:cNvPr id="136" name="Shape 136" descr="Content Placeholder 2"/>
          <p:cNvSpPr>
            <a:spLocks noGrp="1"/>
          </p:cNvSpPr>
          <p:nvPr>
            <p:ph type="body" idx="1"/>
          </p:nvPr>
        </p:nvSpPr>
        <p:spPr>
          <a:xfrm>
            <a:off x="457200" y="1951109"/>
            <a:ext cx="8229600" cy="4389121"/>
          </a:xfrm>
          <a:prstGeom prst="rect">
            <a:avLst/>
          </a:prstGeom>
        </p:spPr>
        <p:txBody>
          <a:bodyPr/>
          <a:lstStyle/>
          <a:p>
            <a:pPr marL="271576" indent="-271576" defTabSz="905255">
              <a:defRPr sz="2574"/>
            </a:pPr>
            <a:r>
              <a:rPr dirty="0"/>
              <a:t>FAFSA is available October 1</a:t>
            </a:r>
            <a:r>
              <a:rPr baseline="29979" dirty="0"/>
              <a:t>st</a:t>
            </a:r>
            <a:r>
              <a:rPr dirty="0"/>
              <a:t> 20</a:t>
            </a:r>
            <a:r>
              <a:rPr lang="en-US" dirty="0"/>
              <a:t>21 </a:t>
            </a:r>
            <a:r>
              <a:rPr dirty="0"/>
              <a:t> and will use tax/income information from the prior/prior year  (PPY).  For the Class of 20</a:t>
            </a:r>
            <a:r>
              <a:rPr lang="en-US" dirty="0"/>
              <a:t>22</a:t>
            </a:r>
            <a:r>
              <a:rPr dirty="0"/>
              <a:t> this will be 20</a:t>
            </a:r>
            <a:r>
              <a:rPr lang="en-US" dirty="0"/>
              <a:t>20</a:t>
            </a:r>
            <a:r>
              <a:rPr dirty="0"/>
              <a:t> tax information.</a:t>
            </a:r>
          </a:p>
          <a:p>
            <a:pPr marL="271576" indent="-271576" defTabSz="905255">
              <a:defRPr sz="2574"/>
            </a:pPr>
            <a:r>
              <a:rPr dirty="0"/>
              <a:t>College Deadlines are moving up!!!  Many are now going to be November 1</a:t>
            </a:r>
            <a:r>
              <a:rPr baseline="29979" dirty="0"/>
              <a:t>st</a:t>
            </a:r>
            <a:r>
              <a:rPr dirty="0"/>
              <a:t>.</a:t>
            </a:r>
          </a:p>
          <a:p>
            <a:pPr marL="633679" lvl="1" indent="-244419" defTabSz="905255">
              <a:spcBef>
                <a:spcPts val="500"/>
              </a:spcBef>
              <a:buClr>
                <a:schemeClr val="accent1"/>
              </a:buClr>
              <a:defRPr sz="2376"/>
            </a:pPr>
            <a:r>
              <a:rPr dirty="0"/>
              <a:t>University of MN Twin Cities</a:t>
            </a:r>
          </a:p>
          <a:p>
            <a:pPr marL="633679" lvl="1" indent="-244419" defTabSz="905255">
              <a:spcBef>
                <a:spcPts val="500"/>
              </a:spcBef>
              <a:buClr>
                <a:schemeClr val="accent1"/>
              </a:buClr>
              <a:defRPr sz="2376"/>
            </a:pPr>
            <a:r>
              <a:rPr dirty="0"/>
              <a:t>University of WI Madison</a:t>
            </a:r>
          </a:p>
          <a:p>
            <a:pPr marL="633679" lvl="1" indent="-244419" defTabSz="905255">
              <a:spcBef>
                <a:spcPts val="500"/>
              </a:spcBef>
              <a:buClr>
                <a:schemeClr val="accent1"/>
              </a:buClr>
              <a:defRPr sz="2376"/>
            </a:pPr>
            <a:r>
              <a:rPr dirty="0"/>
              <a:t>Creighton</a:t>
            </a:r>
          </a:p>
          <a:p>
            <a:pPr marL="633679" lvl="1" indent="-244419" defTabSz="905255">
              <a:spcBef>
                <a:spcPts val="500"/>
              </a:spcBef>
              <a:buClr>
                <a:schemeClr val="accent1"/>
              </a:buClr>
              <a:defRPr sz="2376"/>
            </a:pPr>
            <a:r>
              <a:rPr dirty="0"/>
              <a:t>University of St. Thomas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 descr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Ethical Responsibilities</a:t>
            </a:r>
          </a:p>
        </p:txBody>
      </p:sp>
      <p:sp>
        <p:nvSpPr>
          <p:cNvPr id="142" name="Shape 142" descr="Content Placeholder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8833" indent="-268833" defTabSz="896111">
              <a:defRPr sz="2548"/>
            </a:pPr>
            <a:r>
              <a:t>According to the National Association for College Admissions Counseling (NACAC) it is unethical to:</a:t>
            </a:r>
          </a:p>
          <a:p>
            <a:pPr marL="627278" lvl="1" indent="-241950" defTabSz="896111">
              <a:spcBef>
                <a:spcPts val="500"/>
              </a:spcBef>
              <a:buClr>
                <a:schemeClr val="accent1"/>
              </a:buClr>
              <a:defRPr sz="2352"/>
            </a:pPr>
            <a:r>
              <a:t>Submit false, plagiarized, or fraudulent application materials.</a:t>
            </a:r>
          </a:p>
          <a:p>
            <a:pPr marL="627278" lvl="1" indent="-241950" defTabSz="896111">
              <a:spcBef>
                <a:spcPts val="500"/>
              </a:spcBef>
              <a:buClr>
                <a:schemeClr val="accent1"/>
              </a:buClr>
              <a:defRPr sz="2352"/>
            </a:pPr>
            <a:r>
              <a:t>Have more than one pending early decision or restrictive early action application.</a:t>
            </a:r>
          </a:p>
          <a:p>
            <a:pPr marL="627278" lvl="1" indent="-241950" defTabSz="896111">
              <a:spcBef>
                <a:spcPts val="500"/>
              </a:spcBef>
              <a:buClr>
                <a:schemeClr val="accent1"/>
              </a:buClr>
              <a:defRPr sz="2352"/>
            </a:pPr>
            <a:r>
              <a:t>Maintain active enrollment deposits at more than one postsecondary institution.</a:t>
            </a:r>
          </a:p>
          <a:p>
            <a:pPr marL="627278" lvl="1" indent="-241950" defTabSz="896111">
              <a:spcBef>
                <a:spcPts val="500"/>
              </a:spcBef>
              <a:buClr>
                <a:schemeClr val="accent1"/>
              </a:buClr>
              <a:defRPr sz="2352"/>
            </a:pPr>
            <a:r>
              <a:t>CDH is a member of NACAC and our school policy is to send </a:t>
            </a:r>
            <a:r>
              <a:rPr b="1"/>
              <a:t>ONE</a:t>
            </a:r>
            <a:r>
              <a:t> final transcript in June.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 descr="AutoShap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Our Tips for Building a Good College List …</a:t>
            </a:r>
          </a:p>
        </p:txBody>
      </p:sp>
      <p:sp>
        <p:nvSpPr>
          <p:cNvPr id="145" name="Shape 145" descr="Rectangle 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t>Remember  your goal is to find a good “fit”.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t>Every school on your list should be one you would be happy to attend.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t>All highly selective schools should be considered “reaches” as you plan.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t>A good list includes one geographic “best fit”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t>A good list includes one financial “best fit”.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1" build="p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86518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199" y="1935479"/>
            <a:ext cx="2764817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Fall 2021: Apply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 to colleges – watch deadlines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6630" y="2737565"/>
            <a:ext cx="2083107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October 1: FAFSA opens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68184" y="3548473"/>
            <a:ext cx="3353149" cy="923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Winter: Receive admissions decisions &amp; financial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 aid awards – compare offers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05120" y="4697429"/>
            <a:ext cx="2896169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May 1: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 Universal Reply </a:t>
            </a:r>
            <a:r>
              <a:rPr lang="en-US" dirty="0"/>
              <a:t>D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ate – make decisions &amp; deposit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60924" y="2868298"/>
            <a:ext cx="978408" cy="484632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821645" y="3764895"/>
            <a:ext cx="978408" cy="484632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222017" y="4782705"/>
            <a:ext cx="978408" cy="484632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05874" y="5512251"/>
            <a:ext cx="2880926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Complete senior survey – final transcript will be sent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4644759" y="5625051"/>
            <a:ext cx="978408" cy="484632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17857786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Flow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2474A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Flow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2474A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5432</TotalTime>
  <Words>926</Words>
  <Application>Microsoft Macintosh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Constantia</vt:lpstr>
      <vt:lpstr>Wingdings 2</vt:lpstr>
      <vt:lpstr>Flow</vt:lpstr>
      <vt:lpstr>Preparing for the College Admissions Process CDH Class of 2022</vt:lpstr>
      <vt:lpstr>What we will cover tonight ..  </vt:lpstr>
      <vt:lpstr>Cretin-Derham Hall Class of 2021</vt:lpstr>
      <vt:lpstr>Application Results 2021’s</vt:lpstr>
      <vt:lpstr>Big Picture … What is going on out there??</vt:lpstr>
      <vt:lpstr>FAFSA Changes ….</vt:lpstr>
      <vt:lpstr>Ethical Responsibilities</vt:lpstr>
      <vt:lpstr>Our Tips for Building a Good College List …</vt:lpstr>
      <vt:lpstr>Timeline</vt:lpstr>
      <vt:lpstr>Updates</vt:lpstr>
      <vt:lpstr>Colleges &amp; Self-Reporting</vt:lpstr>
      <vt:lpstr>WHAT YOU NEED TO SUBMIT …</vt:lpstr>
      <vt:lpstr>CDH Sends …</vt:lpstr>
      <vt:lpstr>CDH Application Contract  “The Purple Sheet”</vt:lpstr>
      <vt:lpstr>Teacher Recommendations</vt:lpstr>
      <vt:lpstr>“Secondary School Report” or, “Counselor Report”</vt:lpstr>
      <vt:lpstr>“Missing Information” </vt:lpstr>
      <vt:lpstr>Final Reminders</vt:lpstr>
      <vt:lpstr>Take a Deep Breath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the College Admissions Process CDH Class of 2019</dc:title>
  <cp:lastModifiedBy>Microsoft Office User</cp:lastModifiedBy>
  <cp:revision>18</cp:revision>
  <cp:lastPrinted>2021-08-30T17:49:51Z</cp:lastPrinted>
  <dcterms:modified xsi:type="dcterms:W3CDTF">2021-08-30T17:49:55Z</dcterms:modified>
</cp:coreProperties>
</file>