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9144000"/>
  <p:notesSz cx="6985000" cy="92837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924">
          <p15:clr>
            <a:srgbClr val="000000"/>
          </p15:clr>
        </p15:guide>
        <p15:guide id="2" pos="2200">
          <p15:clr>
            <a:srgbClr val="000000"/>
          </p15:clr>
        </p15:guide>
      </p15:notesGuideLst>
    </p:ext>
    <p:ext uri="http://customooxmlschemas.google.com/">
      <go:slidesCustomData xmlns:go="http://customooxmlschemas.google.com/" r:id="rId30" roundtripDataSignature="AMtx7mg7V/pPL//88Tq7IHfg0ucs7ZrH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24" orient="horz"/>
        <p:guide pos="220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27362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56050" y="0"/>
            <a:ext cx="3027362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71575" y="695325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16975"/>
            <a:ext cx="302736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56050" y="8816975"/>
            <a:ext cx="302736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/>
        </p:nvSpPr>
        <p:spPr>
          <a:xfrm>
            <a:off x="3956050" y="8816975"/>
            <a:ext cx="302736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71575" y="695325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/>
          <p:nvPr/>
        </p:nvSpPr>
        <p:spPr>
          <a:xfrm>
            <a:off x="3956050" y="8816975"/>
            <a:ext cx="302736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1171575" y="695325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Google Shape;159;p10:notes"/>
          <p:cNvSpPr txBox="1"/>
          <p:nvPr>
            <p:ph idx="1" type="body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US" sz="900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/>
          <p:nvPr>
            <p:ph idx="2" type="sldImg"/>
          </p:nvPr>
        </p:nvSpPr>
        <p:spPr>
          <a:xfrm>
            <a:off x="1171575" y="695325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p11:notes"/>
          <p:cNvSpPr txBox="1"/>
          <p:nvPr>
            <p:ph idx="1" type="body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1:notes"/>
          <p:cNvSpPr txBox="1"/>
          <p:nvPr/>
        </p:nvSpPr>
        <p:spPr>
          <a:xfrm>
            <a:off x="3956050" y="8816975"/>
            <a:ext cx="302736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/>
          <p:nvPr/>
        </p:nvSpPr>
        <p:spPr>
          <a:xfrm>
            <a:off x="3956050" y="8816975"/>
            <a:ext cx="302736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73" name="Google Shape;173;p12:notes"/>
          <p:cNvSpPr/>
          <p:nvPr>
            <p:ph idx="2" type="sldImg"/>
          </p:nvPr>
        </p:nvSpPr>
        <p:spPr>
          <a:xfrm>
            <a:off x="1171575" y="695325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Google Shape;174;p12:notes"/>
          <p:cNvSpPr txBox="1"/>
          <p:nvPr>
            <p:ph idx="1" type="body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/>
          <p:nvPr>
            <p:ph idx="2" type="sldImg"/>
          </p:nvPr>
        </p:nvSpPr>
        <p:spPr>
          <a:xfrm>
            <a:off x="1171575" y="695325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Google Shape;181;p13:notes"/>
          <p:cNvSpPr txBox="1"/>
          <p:nvPr>
            <p:ph idx="1" type="body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82" name="Google Shape;182;p13:notes"/>
          <p:cNvSpPr txBox="1"/>
          <p:nvPr/>
        </p:nvSpPr>
        <p:spPr>
          <a:xfrm>
            <a:off x="3956050" y="8816975"/>
            <a:ext cx="302736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:notes"/>
          <p:cNvSpPr txBox="1"/>
          <p:nvPr/>
        </p:nvSpPr>
        <p:spPr>
          <a:xfrm>
            <a:off x="3956050" y="8816975"/>
            <a:ext cx="302736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89" name="Google Shape;189;p14:notes"/>
          <p:cNvSpPr/>
          <p:nvPr>
            <p:ph idx="2" type="sldImg"/>
          </p:nvPr>
        </p:nvSpPr>
        <p:spPr>
          <a:xfrm>
            <a:off x="1171575" y="695325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Google Shape;190;p14:notes"/>
          <p:cNvSpPr txBox="1"/>
          <p:nvPr>
            <p:ph idx="1" type="body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:notes"/>
          <p:cNvSpPr txBox="1"/>
          <p:nvPr/>
        </p:nvSpPr>
        <p:spPr>
          <a:xfrm>
            <a:off x="3956050" y="8816975"/>
            <a:ext cx="302736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98" name="Google Shape;198;p15:notes"/>
          <p:cNvSpPr/>
          <p:nvPr>
            <p:ph idx="2" type="sldImg"/>
          </p:nvPr>
        </p:nvSpPr>
        <p:spPr>
          <a:xfrm>
            <a:off x="1171575" y="695325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9" name="Google Shape;199;p15:notes"/>
          <p:cNvSpPr txBox="1"/>
          <p:nvPr>
            <p:ph idx="1" type="body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US" sz="900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 txBox="1"/>
          <p:nvPr/>
        </p:nvSpPr>
        <p:spPr>
          <a:xfrm>
            <a:off x="3956050" y="8816975"/>
            <a:ext cx="302736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06" name="Google Shape;206;p16:notes"/>
          <p:cNvSpPr/>
          <p:nvPr>
            <p:ph idx="2" type="sldImg"/>
          </p:nvPr>
        </p:nvSpPr>
        <p:spPr>
          <a:xfrm>
            <a:off x="1171575" y="695325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" name="Google Shape;207;p16:notes"/>
          <p:cNvSpPr txBox="1"/>
          <p:nvPr>
            <p:ph idx="1" type="body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:notes"/>
          <p:cNvSpPr txBox="1"/>
          <p:nvPr/>
        </p:nvSpPr>
        <p:spPr>
          <a:xfrm>
            <a:off x="3956050" y="8816975"/>
            <a:ext cx="302736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14" name="Google Shape;214;p17:notes"/>
          <p:cNvSpPr/>
          <p:nvPr>
            <p:ph idx="2" type="sldImg"/>
          </p:nvPr>
        </p:nvSpPr>
        <p:spPr>
          <a:xfrm>
            <a:off x="1171575" y="695325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" name="Google Shape;215;p17:notes"/>
          <p:cNvSpPr txBox="1"/>
          <p:nvPr>
            <p:ph idx="1" type="body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:notes"/>
          <p:cNvSpPr txBox="1"/>
          <p:nvPr/>
        </p:nvSpPr>
        <p:spPr>
          <a:xfrm>
            <a:off x="3956050" y="8816975"/>
            <a:ext cx="302736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22" name="Google Shape;222;p18:notes"/>
          <p:cNvSpPr/>
          <p:nvPr>
            <p:ph idx="2" type="sldImg"/>
          </p:nvPr>
        </p:nvSpPr>
        <p:spPr>
          <a:xfrm>
            <a:off x="1171575" y="695325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p18:notes"/>
          <p:cNvSpPr txBox="1"/>
          <p:nvPr>
            <p:ph idx="1" type="body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US" sz="900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:notes"/>
          <p:cNvSpPr/>
          <p:nvPr>
            <p:ph idx="2" type="sldImg"/>
          </p:nvPr>
        </p:nvSpPr>
        <p:spPr>
          <a:xfrm>
            <a:off x="1171575" y="695325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9" name="Google Shape;229;p19:notes"/>
          <p:cNvSpPr txBox="1"/>
          <p:nvPr>
            <p:ph idx="1" type="body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30" name="Google Shape;230;p19:notes"/>
          <p:cNvSpPr txBox="1"/>
          <p:nvPr/>
        </p:nvSpPr>
        <p:spPr>
          <a:xfrm>
            <a:off x="3956050" y="8816975"/>
            <a:ext cx="302736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/>
        </p:nvSpPr>
        <p:spPr>
          <a:xfrm>
            <a:off x="3956050" y="8816975"/>
            <a:ext cx="302736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71575" y="695325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:notes"/>
          <p:cNvSpPr txBox="1"/>
          <p:nvPr/>
        </p:nvSpPr>
        <p:spPr>
          <a:xfrm>
            <a:off x="3956050" y="8816975"/>
            <a:ext cx="302736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37" name="Google Shape;237;p20:notes"/>
          <p:cNvSpPr/>
          <p:nvPr>
            <p:ph idx="2" type="sldImg"/>
          </p:nvPr>
        </p:nvSpPr>
        <p:spPr>
          <a:xfrm>
            <a:off x="1171575" y="695325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8" name="Google Shape;238;p20:notes"/>
          <p:cNvSpPr txBox="1"/>
          <p:nvPr>
            <p:ph idx="1" type="body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1:notes"/>
          <p:cNvSpPr txBox="1"/>
          <p:nvPr/>
        </p:nvSpPr>
        <p:spPr>
          <a:xfrm>
            <a:off x="3956050" y="8816975"/>
            <a:ext cx="302736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45" name="Google Shape;245;p21:notes"/>
          <p:cNvSpPr/>
          <p:nvPr>
            <p:ph idx="2" type="sldImg"/>
          </p:nvPr>
        </p:nvSpPr>
        <p:spPr>
          <a:xfrm>
            <a:off x="1171575" y="695325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6" name="Google Shape;246;p21:notes"/>
          <p:cNvSpPr txBox="1"/>
          <p:nvPr>
            <p:ph idx="1" type="body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:notes"/>
          <p:cNvSpPr txBox="1"/>
          <p:nvPr/>
        </p:nvSpPr>
        <p:spPr>
          <a:xfrm>
            <a:off x="3956050" y="8816975"/>
            <a:ext cx="302736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53" name="Google Shape;253;p22:notes"/>
          <p:cNvSpPr/>
          <p:nvPr>
            <p:ph idx="2" type="sldImg"/>
          </p:nvPr>
        </p:nvSpPr>
        <p:spPr>
          <a:xfrm>
            <a:off x="1171575" y="695325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4" name="Google Shape;254;p22:notes"/>
          <p:cNvSpPr txBox="1"/>
          <p:nvPr>
            <p:ph idx="1" type="body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:notes"/>
          <p:cNvSpPr txBox="1"/>
          <p:nvPr/>
        </p:nvSpPr>
        <p:spPr>
          <a:xfrm>
            <a:off x="3956050" y="8816975"/>
            <a:ext cx="302736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60" name="Google Shape;260;p23:notes"/>
          <p:cNvSpPr/>
          <p:nvPr>
            <p:ph idx="2" type="sldImg"/>
          </p:nvPr>
        </p:nvSpPr>
        <p:spPr>
          <a:xfrm>
            <a:off x="1171575" y="695325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1" name="Google Shape;261;p23:notes"/>
          <p:cNvSpPr txBox="1"/>
          <p:nvPr>
            <p:ph idx="1" type="body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4:notes"/>
          <p:cNvSpPr txBox="1"/>
          <p:nvPr/>
        </p:nvSpPr>
        <p:spPr>
          <a:xfrm>
            <a:off x="3956050" y="8816975"/>
            <a:ext cx="302736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67" name="Google Shape;267;p24:notes"/>
          <p:cNvSpPr/>
          <p:nvPr>
            <p:ph idx="2" type="sldImg"/>
          </p:nvPr>
        </p:nvSpPr>
        <p:spPr>
          <a:xfrm>
            <a:off x="1171575" y="695325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8" name="Google Shape;268;p24:notes"/>
          <p:cNvSpPr txBox="1"/>
          <p:nvPr>
            <p:ph idx="1" type="body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/>
        </p:nvSpPr>
        <p:spPr>
          <a:xfrm>
            <a:off x="3956050" y="8816975"/>
            <a:ext cx="302736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71575" y="695325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71575" y="695325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 txBox="1"/>
          <p:nvPr/>
        </p:nvSpPr>
        <p:spPr>
          <a:xfrm>
            <a:off x="3956050" y="8816975"/>
            <a:ext cx="302736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/>
        </p:nvSpPr>
        <p:spPr>
          <a:xfrm>
            <a:off x="3956050" y="8816975"/>
            <a:ext cx="302736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1171575" y="695325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/>
          <p:nvPr/>
        </p:nvSpPr>
        <p:spPr>
          <a:xfrm>
            <a:off x="3956050" y="8816975"/>
            <a:ext cx="302736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27" name="Google Shape;127;p6:notes"/>
          <p:cNvSpPr/>
          <p:nvPr>
            <p:ph idx="2" type="sldImg"/>
          </p:nvPr>
        </p:nvSpPr>
        <p:spPr>
          <a:xfrm>
            <a:off x="1171575" y="695325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/>
          <p:nvPr>
            <p:ph idx="2" type="sldImg"/>
          </p:nvPr>
        </p:nvSpPr>
        <p:spPr>
          <a:xfrm>
            <a:off x="1171575" y="695325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" name="Google Shape;135;p7:notes"/>
          <p:cNvSpPr txBox="1"/>
          <p:nvPr>
            <p:ph idx="1" type="body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7:notes"/>
          <p:cNvSpPr txBox="1"/>
          <p:nvPr/>
        </p:nvSpPr>
        <p:spPr>
          <a:xfrm>
            <a:off x="3956050" y="8816975"/>
            <a:ext cx="302736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/>
          <p:nvPr/>
        </p:nvSpPr>
        <p:spPr>
          <a:xfrm>
            <a:off x="3956050" y="8816975"/>
            <a:ext cx="302736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43" name="Google Shape;143;p8:notes"/>
          <p:cNvSpPr/>
          <p:nvPr>
            <p:ph idx="2" type="sldImg"/>
          </p:nvPr>
        </p:nvSpPr>
        <p:spPr>
          <a:xfrm>
            <a:off x="1171575" y="695325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Google Shape;144;p8:notes"/>
          <p:cNvSpPr txBox="1"/>
          <p:nvPr>
            <p:ph idx="1" type="body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/>
          <p:nvPr/>
        </p:nvSpPr>
        <p:spPr>
          <a:xfrm>
            <a:off x="3956050" y="8816975"/>
            <a:ext cx="302736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50" name="Google Shape;150;p9:notes"/>
          <p:cNvSpPr/>
          <p:nvPr>
            <p:ph idx="2" type="sldImg"/>
          </p:nvPr>
        </p:nvSpPr>
        <p:spPr>
          <a:xfrm>
            <a:off x="1171575" y="695325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Google Shape;151;p9:notes"/>
          <p:cNvSpPr txBox="1"/>
          <p:nvPr>
            <p:ph idx="1" type="body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3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3" name="Google Shape;73;p3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4" name="Google Shape;74;p3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5" name="Google Shape;75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0" name="Google Shape;30;p2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1" name="Google Shape;31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9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0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3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0" name="Google Shape;50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6" name="Google Shape;56;p3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7" name="Google Shape;57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studentaid.gov/fsa-id/create-account/launch" TargetMode="External"/><Relationship Id="rId4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studentaid.gov/fsa-id/create-account/launch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ohe.state.mn.us" TargetMode="External"/><Relationship Id="rId4" Type="http://schemas.openxmlformats.org/officeDocument/2006/relationships/hyperlink" Target="https://studentaid.gov/aid-estimator/" TargetMode="External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685800" y="28956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Financing A College Education</a:t>
            </a:r>
            <a:endParaRPr/>
          </a:p>
        </p:txBody>
      </p:sp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1371600" y="4419600"/>
            <a:ext cx="6400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4000"/>
              <a:buNone/>
            </a:pPr>
            <a:r>
              <a:rPr b="0" i="0" lang="en-US" sz="4000" u="none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2022-2023</a:t>
            </a:r>
            <a:endParaRPr b="0" i="0" sz="4000" u="none">
              <a:solidFill>
                <a:srgbClr val="37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376092"/>
              </a:buClr>
              <a:buSzPts val="3200"/>
              <a:buNone/>
            </a:pPr>
            <a:r>
              <a:rPr b="0" i="0" lang="en-US" sz="3200" u="none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Financial Aid, Scholarships,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376092"/>
              </a:buClr>
              <a:buSzPts val="3200"/>
              <a:buNone/>
            </a:pPr>
            <a:r>
              <a:rPr b="0" i="0" lang="en-US" sz="3200" u="none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 and more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 b="0" i="0" sz="320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 b="0" i="0" sz="320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Cj03985870000[1]"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0" y="304800"/>
            <a:ext cx="39624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 Killer Way’s to Handle &lt;strong&gt;Student&lt;/strong&gt; Loans | DELSUBLOG" id="92" name="Google Shape;9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33575" y="304800"/>
            <a:ext cx="527685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FAFSA: Continued…</a:t>
            </a:r>
            <a:endParaRPr/>
          </a:p>
        </p:txBody>
      </p:sp>
      <p:sp>
        <p:nvSpPr>
          <p:cNvPr id="162" name="Google Shape;162;p1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 startAt="5"/>
            </a:pP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Information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Use parent &amp; student 2020 taxes and real time asset 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information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IRS Data Retrieval Tool – real time tax information</a:t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09600" lvl="0" marL="609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     transfer to FAFSA from IRS 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b="0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Optional, but recommended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-  Increased security/confidentiality, encrypted tax information 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-  Able to manually adjust IRA rollovers/pension distributions to remove 	</a:t>
            </a:r>
            <a:endParaRPr b="0" i="0" sz="1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09600" lvl="0" marL="609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                from calculation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Assets:  student,  parent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FAFSA Continued</a:t>
            </a:r>
            <a:endParaRPr/>
          </a:p>
        </p:txBody>
      </p:sp>
      <p:sp>
        <p:nvSpPr>
          <p:cNvPr id="169" name="Google Shape;169;p11"/>
          <p:cNvSpPr txBox="1"/>
          <p:nvPr>
            <p:ph idx="1" type="body"/>
          </p:nvPr>
        </p:nvSpPr>
        <p:spPr>
          <a:xfrm>
            <a:off x="533400" y="1524000"/>
            <a:ext cx="84582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0960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Investments</a:t>
            </a:r>
            <a:endParaRPr/>
          </a:p>
          <a:p>
            <a:pPr indent="-609600" lvl="0" marL="6096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report:</a:t>
            </a: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609600" lvl="0" marL="609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529 College savings plans			Mutual Funds</a:t>
            </a:r>
            <a:endParaRPr/>
          </a:p>
          <a:p>
            <a:pPr indent="-609600" lvl="0" marL="609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Trust Funds					                UGMA/UTMA accounts</a:t>
            </a:r>
            <a:endParaRPr/>
          </a:p>
          <a:p>
            <a:pPr indent="-609600" lvl="0" marL="609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Money markets				                Stocks &amp; Stock Options</a:t>
            </a:r>
            <a:endParaRPr/>
          </a:p>
          <a:p>
            <a:pPr indent="-609600" lvl="0" marL="609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CD’s					                        Coverdell savings accounts</a:t>
            </a:r>
            <a:endParaRPr/>
          </a:p>
          <a:p>
            <a:pPr indent="-609600" lvl="0" marL="609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Real Estate (lake home, rental property, etc.)	</a:t>
            </a:r>
            <a:endParaRPr/>
          </a:p>
          <a:p>
            <a:pPr indent="-609600" lvl="0" marL="6096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09600" lvl="0" marL="6096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report: </a:t>
            </a:r>
            <a:r>
              <a:rPr b="0" i="0"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609600" lvl="0" marL="609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Home you live in				Value of life insurance</a:t>
            </a:r>
            <a:endParaRPr/>
          </a:p>
          <a:p>
            <a:pPr indent="-609600" lvl="0" marL="609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Retirement plans	 			Family Farm </a:t>
            </a:r>
            <a:endParaRPr/>
          </a:p>
          <a:p>
            <a:pPr indent="-609600" lvl="0" marL="609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Business you own with 100 or less FT employees </a:t>
            </a:r>
            <a:endParaRPr/>
          </a:p>
          <a:p>
            <a:pPr indent="-609600" lvl="0" marL="609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pic>
        <p:nvPicPr>
          <p:cNvPr descr="saving coins - vector &lt;strong&gt;Clip Art&lt;/strong&gt;" id="170" name="Google Shape;17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200" y="3962400"/>
            <a:ext cx="13716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FAFSA: Continued . . .</a:t>
            </a:r>
            <a:endParaRPr/>
          </a:p>
        </p:txBody>
      </p:sp>
      <p:sp>
        <p:nvSpPr>
          <p:cNvPr id="177" name="Google Shape;177;p12"/>
          <p:cNvSpPr txBox="1"/>
          <p:nvPr>
            <p:ph idx="1" type="body"/>
          </p:nvPr>
        </p:nvSpPr>
        <p:spPr>
          <a:xfrm>
            <a:off x="381000" y="1524000"/>
            <a:ext cx="85344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 startAt="6"/>
            </a:pP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 &amp; Submit</a:t>
            </a:r>
            <a:endParaRPr/>
          </a:p>
          <a:p>
            <a:pPr indent="-431800" lvl="0" marL="6096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09600" lvl="0" marL="6096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Apply for FSA ID (create username and password)</a:t>
            </a:r>
            <a:endParaRPr/>
          </a:p>
          <a:p>
            <a:pPr indent="-609600" lvl="0" marL="6096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09600" lvl="0" marL="6096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</a:t>
            </a:r>
            <a:r>
              <a:rPr b="0" i="0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https://studentaid.gov/fsa-id/create-account/launch</a:t>
            </a: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(today)</a:t>
            </a:r>
            <a:endParaRPr/>
          </a:p>
          <a:p>
            <a:pPr indent="-609600" lvl="0" marL="6096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/>
          </a:p>
          <a:p>
            <a:pPr indent="-609600" lvl="0" marL="6096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Need a FSA ID for a parent </a:t>
            </a:r>
            <a:r>
              <a:rPr b="1" i="0" lang="en-US" sz="24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the student</a:t>
            </a:r>
            <a:endParaRPr/>
          </a:p>
          <a:p>
            <a:pPr indent="-609600" lvl="0" marL="6096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09600" lvl="0" marL="6096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FSA ID is used for:</a:t>
            </a:r>
            <a:endParaRPr/>
          </a:p>
          <a:p>
            <a:pPr indent="-609600" lvl="0" marL="6096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-signing FAFSA</a:t>
            </a:r>
            <a:endParaRPr/>
          </a:p>
          <a:p>
            <a:pPr indent="-609600" lvl="0" marL="6096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-make FAFSA corrections</a:t>
            </a:r>
            <a:endParaRPr/>
          </a:p>
          <a:p>
            <a:pPr indent="-609600" lvl="0" marL="6096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-signing federal loans</a:t>
            </a:r>
            <a:endParaRPr/>
          </a:p>
          <a:p>
            <a:pPr indent="-609600" lvl="0" marL="6096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-look up student loan history</a:t>
            </a:r>
            <a:endParaRPr/>
          </a:p>
          <a:p>
            <a:pPr indent="-609600" lvl="0" marL="6096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oreJoyinHeaven - Literary Merit" id="178" name="Google Shape;17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9800" y="4343400"/>
            <a:ext cx="27432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FAFSA: Continued . . .</a:t>
            </a:r>
            <a:endParaRPr/>
          </a:p>
        </p:txBody>
      </p:sp>
      <p:sp>
        <p:nvSpPr>
          <p:cNvPr id="185" name="Google Shape;185;p13"/>
          <p:cNvSpPr txBox="1"/>
          <p:nvPr>
            <p:ph idx="1" type="body"/>
          </p:nvPr>
        </p:nvSpPr>
        <p:spPr>
          <a:xfrm>
            <a:off x="685800" y="1828800"/>
            <a:ext cx="82296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09600" lvl="0" marL="609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09600" lvl="0" marL="6096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 startAt="7"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Confirmation</a:t>
            </a:r>
            <a:endParaRPr/>
          </a:p>
          <a:p>
            <a:pPr indent="-609600" lvl="0" marL="6096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Student Aid Report (SAR) review/make</a:t>
            </a:r>
            <a:endParaRPr/>
          </a:p>
          <a:p>
            <a:pPr indent="-609600" lvl="0" marL="6096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corrections.  Available at </a:t>
            </a:r>
            <a:r>
              <a:rPr b="1" i="0" lang="en-US" sz="2800" u="sng">
                <a:solidFill>
                  <a:srgbClr val="0066FF"/>
                </a:solidFill>
                <a:latin typeface="Calibri"/>
                <a:ea typeface="Calibri"/>
                <a:cs typeface="Calibri"/>
                <a:sym typeface="Calibri"/>
              </a:rPr>
              <a:t>www.studentaid.gov</a:t>
            </a:r>
            <a:r>
              <a:rPr b="0" i="0"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609600" lvl="0" marL="6096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Verification selection</a:t>
            </a:r>
            <a:endParaRPr/>
          </a:p>
          <a:p>
            <a:pPr indent="-609600" lvl="0" marL="6096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Renew FAFSA each year</a:t>
            </a:r>
            <a:endParaRPr/>
          </a:p>
          <a:p>
            <a:pPr indent="-609600" lvl="0" marL="6096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Special Circumstances</a:t>
            </a:r>
            <a:endParaRPr/>
          </a:p>
          <a:p>
            <a:pPr indent="-609600" lvl="0" marL="6096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-employment changes/loss of job</a:t>
            </a:r>
            <a:endParaRPr/>
          </a:p>
          <a:p>
            <a:pPr indent="-609600" lvl="0" marL="6096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-medical expenses </a:t>
            </a:r>
            <a:endParaRPr/>
          </a:p>
          <a:p>
            <a:pPr indent="-609600" lvl="0" marL="6096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-parent enrolled in college, etc.</a:t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2600" y="3962400"/>
            <a:ext cx="3200400" cy="2544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Financial Aid?</a:t>
            </a:r>
            <a:endParaRPr/>
          </a:p>
        </p:txBody>
      </p:sp>
      <p:sp>
        <p:nvSpPr>
          <p:cNvPr id="193" name="Google Shape;193;p14"/>
          <p:cNvSpPr txBox="1"/>
          <p:nvPr>
            <p:ph idx="1" type="body"/>
          </p:nvPr>
        </p:nvSpPr>
        <p:spPr>
          <a:xfrm>
            <a:off x="457200" y="1600200"/>
            <a:ext cx="83820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4" name="Google Shape;194;p14"/>
          <p:cNvSpPr txBox="1"/>
          <p:nvPr>
            <p:ph idx="2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95" name="Google Shape;1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600200"/>
            <a:ext cx="8153400" cy="486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Gift Aid</a:t>
            </a:r>
            <a:endParaRPr/>
          </a:p>
        </p:txBody>
      </p:sp>
      <p:sp>
        <p:nvSpPr>
          <p:cNvPr id="202" name="Google Shape;202;p15"/>
          <p:cNvSpPr txBox="1"/>
          <p:nvPr>
            <p:ph idx="1" type="body"/>
          </p:nvPr>
        </p:nvSpPr>
        <p:spPr>
          <a:xfrm>
            <a:off x="685800" y="1905000"/>
            <a:ext cx="77724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1" i="0" lang="en-US" sz="17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Grants</a:t>
            </a:r>
            <a:endParaRPr/>
          </a:p>
          <a:p>
            <a:pPr indent="-342900" lvl="0" marL="342900" marR="0" rtl="0" algn="l">
              <a:lnSpc>
                <a:spcPct val="7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b="1" i="0" sz="17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7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Institutional/College</a:t>
            </a:r>
            <a:endParaRPr/>
          </a:p>
          <a:p>
            <a:pPr indent="-177800" lvl="1" marL="742950" marR="0" rtl="0" algn="l">
              <a:lnSpc>
                <a:spcPct val="7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7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</a:t>
            </a:r>
            <a:endParaRPr/>
          </a:p>
          <a:p>
            <a:pPr indent="-228600" lvl="3" marL="1600200" marR="0" rtl="0" algn="l">
              <a:lnSpc>
                <a:spcPct val="7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Minnesota State Grant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$100  -  $12,949* </a:t>
            </a:r>
            <a:endParaRPr/>
          </a:p>
          <a:p>
            <a:pPr indent="-228600" lvl="3" marL="1600200" marR="0" rtl="0" algn="l">
              <a:lnSpc>
                <a:spcPct val="7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MN grants/scholarships at </a:t>
            </a:r>
            <a:r>
              <a:rPr b="0" i="0" lang="en-US" sz="1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ohe.state.mn.us</a:t>
            </a:r>
            <a:endParaRPr/>
          </a:p>
          <a:p>
            <a:pPr indent="-228600" lvl="3" marL="1600200" marR="0" rtl="0" algn="l">
              <a:lnSpc>
                <a:spcPct val="7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7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Federal</a:t>
            </a:r>
            <a:endParaRPr/>
          </a:p>
          <a:p>
            <a:pPr indent="-228600" lvl="3" marL="1600200" marR="0" rtl="0" algn="l">
              <a:lnSpc>
                <a:spcPct val="7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PELL Grant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max award = $6495*  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3" marL="1600200" marR="0" rtl="0" algn="l">
              <a:lnSpc>
                <a:spcPct val="7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SEOG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 awards range between $100 - $4000*</a:t>
            </a:r>
            <a:endParaRPr/>
          </a:p>
          <a:p>
            <a:pPr indent="-228600" lvl="3" marL="1600200" marR="0" rtl="0" algn="l">
              <a:lnSpc>
                <a:spcPct val="7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Iraq &amp; Afganistan Service Grant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not to exceed COA</a:t>
            </a:r>
            <a:endParaRPr/>
          </a:p>
          <a:p>
            <a:pPr indent="-228600" lvl="3" marL="1600200" marR="0" rtl="0" algn="l">
              <a:lnSpc>
                <a:spcPct val="7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 Grant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$4000* for students majoring in education, designated areas of teaching, turn into loan if do not teach after college.</a:t>
            </a:r>
            <a:endParaRPr/>
          </a:p>
          <a:p>
            <a:pPr indent="-120650" lvl="3" marL="1600200" marR="0" rtl="0" algn="l">
              <a:lnSpc>
                <a:spcPct val="7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3" marL="1600200" marR="0" rtl="0" algn="l">
              <a:lnSpc>
                <a:spcPct val="7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*Based on 2021-2022 award amounts.</a:t>
            </a:r>
            <a:endParaRPr/>
          </a:p>
        </p:txBody>
      </p:sp>
      <p:pic>
        <p:nvPicPr>
          <p:cNvPr descr="E Ho’okanu i Ke Kumula’au Kala (Hawaiian) Plant Your Money ..." id="203" name="Google Shape;20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8800" y="5257800"/>
            <a:ext cx="27432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Gift Aid</a:t>
            </a:r>
            <a:endParaRPr/>
          </a:p>
        </p:txBody>
      </p:sp>
      <p:sp>
        <p:nvSpPr>
          <p:cNvPr id="210" name="Google Shape;210;p1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Institutional/College Scholarships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School/Local/Civic/Community Scholarships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Scholarships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 the Web ~ Fastweb.com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Parent/Student place of employment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*Deadlines  - winter/spring of senior year</a:t>
            </a:r>
            <a:endParaRPr/>
          </a:p>
        </p:txBody>
      </p:sp>
      <p:pic>
        <p:nvPicPr>
          <p:cNvPr descr="C:\Users\cdooley\AppData\Local\Microsoft\Windows\Temporary Internet Files\Content.IE5\0LONDZE4\MC900431632[1].png" id="211" name="Google Shape;21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0400" y="4876800"/>
            <a:ext cx="13716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Scams</a:t>
            </a:r>
            <a:endParaRPr/>
          </a:p>
        </p:txBody>
      </p:sp>
      <p:sp>
        <p:nvSpPr>
          <p:cNvPr id="218" name="Google Shape;218;p1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Never pay for scholarship or scholarship applications</a:t>
            </a:r>
            <a:endParaRPr/>
          </a:p>
          <a:p>
            <a:pPr indent="-1905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 Aid Seminars/Consultants:  must sign fafsa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 NOT USE!!!</a:t>
            </a: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0" i="0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www.fafsa.com</a:t>
            </a: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b="0" i="0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fafsa-application.com</a:t>
            </a:r>
            <a:endParaRPr b="0" i="0" sz="240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	**</a:t>
            </a: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Never pay to complete the FAFSA, it’s free!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a financial aid or guidance office for advice if you’re uncertain.</a:t>
            </a:r>
            <a:endParaRPr/>
          </a:p>
          <a:p>
            <a:pPr indent="-1905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ebsite “Hoe veilig is mijn wijk” laat zien wat uzelf kunt ..." id="219" name="Google Shape;21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4600" y="4953000"/>
            <a:ext cx="2509837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Self-Help Aid</a:t>
            </a:r>
            <a:endParaRPr/>
          </a:p>
        </p:txBody>
      </p:sp>
      <p:sp>
        <p:nvSpPr>
          <p:cNvPr id="226" name="Google Shape;226;p1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Loans</a:t>
            </a:r>
            <a:endParaRPr/>
          </a:p>
          <a:p>
            <a:pPr indent="0" lvl="1" marL="4572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0" lvl="1" marL="4572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Federal Direct Loan Program: </a:t>
            </a:r>
            <a:endParaRPr/>
          </a:p>
          <a:p>
            <a:pPr indent="0" lvl="1" marL="4572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*  subsidized:  3.73%, no interest accrual (2021-2022)</a:t>
            </a:r>
            <a:endParaRPr/>
          </a:p>
          <a:p>
            <a:pPr indent="0" lvl="1" marL="4572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*  unsubsidized:  3.73%, accrues interest (2021-2022)</a:t>
            </a:r>
            <a:endParaRPr/>
          </a:p>
          <a:p>
            <a:pPr indent="0" lvl="1" marL="4572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1" marL="4572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 -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$5500 sub &amp; unsub combination (first-year)</a:t>
            </a:r>
            <a:endParaRPr/>
          </a:p>
          <a:p>
            <a:pPr indent="0" lvl="1" marL="4572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			 -$6500 sophomore</a:t>
            </a:r>
            <a:endParaRPr/>
          </a:p>
          <a:p>
            <a:pPr indent="0" lvl="1" marL="4572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			 -$7500 junior</a:t>
            </a:r>
            <a:endParaRPr/>
          </a:p>
          <a:p>
            <a:pPr indent="0" lvl="1" marL="4572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			 -$7500 senior</a:t>
            </a:r>
            <a:endParaRPr/>
          </a:p>
          <a:p>
            <a:pPr indent="-114300" lvl="2" marL="11430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0" lvl="1" marL="4572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 Loan:  2.2% variable  or 4.85% fixed </a:t>
            </a:r>
            <a:endParaRPr/>
          </a:p>
          <a:p>
            <a:pPr indent="0" lvl="1" marL="4572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0" lvl="1" marL="4572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Alternative/Private Loan:  1.25% - 12.99%,  variable &amp; fixed options available, credit-based</a:t>
            </a:r>
            <a:endParaRPr/>
          </a:p>
          <a:p>
            <a:pPr indent="0" lvl="1" marL="4572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0" lvl="1" marL="4572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Federal Direct PLUS Loan:  6.28% fixed rate, credit-based (2021-2022)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Self-Help Aid</a:t>
            </a:r>
            <a:endParaRPr/>
          </a:p>
        </p:txBody>
      </p:sp>
      <p:sp>
        <p:nvSpPr>
          <p:cNvPr id="233" name="Google Shape;233;p19"/>
          <p:cNvSpPr txBox="1"/>
          <p:nvPr>
            <p:ph idx="1" type="body"/>
          </p:nvPr>
        </p:nvSpPr>
        <p:spPr>
          <a:xfrm>
            <a:off x="685800" y="2438400"/>
            <a:ext cx="69342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Employment/Work Study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Funding Sources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Federal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Institution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Guaranteed?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On versus Off Campus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Job creation taking a March madness dive. - Ground Report" id="234" name="Google Shape;23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0" y="3581400"/>
            <a:ext cx="3352800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Topics in Presentation</a:t>
            </a:r>
            <a:endParaRPr/>
          </a:p>
        </p:txBody>
      </p:sp>
      <p:sp>
        <p:nvSpPr>
          <p:cNvPr id="99" name="Google Shape;99;p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 of Financial Aid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FAFSA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Description of Financial Aid Programs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Timelines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Payment options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Benefits to Consider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Pj04423810000[1]" id="100" name="Google Shape;10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1800" y="4572000"/>
            <a:ext cx="1838325" cy="1547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Line</a:t>
            </a:r>
            <a:endParaRPr/>
          </a:p>
        </p:txBody>
      </p:sp>
      <p:sp>
        <p:nvSpPr>
          <p:cNvPr id="241" name="Google Shape;241;p20"/>
          <p:cNvSpPr txBox="1"/>
          <p:nvPr>
            <p:ph idx="1" type="body"/>
          </p:nvPr>
        </p:nvSpPr>
        <p:spPr>
          <a:xfrm>
            <a:off x="457200" y="1371600"/>
            <a:ext cx="82296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Apply and be admitted to colleges/universities - NOW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Research and apply for scholarships - NOW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Complete your FAFSA after October 1, 2021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		(*** Use the IRS DRT to transfer your 2020 tax information)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FAFSA processing will take about 2 days then able to review    	SAR and results available to schools you listed with in 10-	14 days.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with each school to determine financial aid deadlines 	and if additional forms are needed for a complete 	financial aid file.</a:t>
            </a:r>
            <a:endParaRPr/>
          </a:p>
          <a:p>
            <a:pPr indent="-1905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Compare Award Offers – “apples to apples”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404 Not Found" id="242" name="Google Shape;24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00" y="5257800"/>
            <a:ext cx="25146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Payment Plans</a:t>
            </a:r>
            <a:endParaRPr/>
          </a:p>
        </p:txBody>
      </p:sp>
      <p:sp>
        <p:nvSpPr>
          <p:cNvPr id="249" name="Google Shape;249;p2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Installment plans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Semester plan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Others ~ </a:t>
            </a: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with schools to which you are applying.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			 </a:t>
            </a:r>
            <a:endParaRPr/>
          </a:p>
        </p:txBody>
      </p:sp>
      <p:pic>
        <p:nvPicPr>
          <p:cNvPr descr="MCj04403910000[1]" id="250" name="Google Shape;25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8400" y="2286000"/>
            <a:ext cx="213360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Benefits to Consider</a:t>
            </a:r>
            <a:endParaRPr/>
          </a:p>
        </p:txBody>
      </p:sp>
      <p:sp>
        <p:nvSpPr>
          <p:cNvPr id="257" name="Google Shape;257;p22"/>
          <p:cNvSpPr txBox="1"/>
          <p:nvPr>
            <p:ph idx="1" type="body"/>
          </p:nvPr>
        </p:nvSpPr>
        <p:spPr>
          <a:xfrm>
            <a:off x="457200" y="16002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955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9550" lvl="0" marL="34290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American Opportunity Tax Credit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Lifetime Learning Tax Credit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Loan Interest Deduction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Employer-Paid Tuition Assistance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Military Service Education Benefits  </a:t>
            </a:r>
            <a:r>
              <a:rPr b="0" i="0" lang="en-US" sz="2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ohe.state.mn.us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Tuition Reciprocity </a:t>
            </a:r>
            <a:r>
              <a:rPr b="0" i="0" lang="en-US" sz="2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ohe.state.mn.us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WI, ND, SD, Manitoba, IA Lakes CC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Midwest Student Exchange Program 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(IL, IN, KS, MO, NE)  </a:t>
            </a:r>
            <a:r>
              <a:rPr b="0" i="0" lang="en-US" sz="21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ohe.state.mn.us</a:t>
            </a:r>
            <a:endParaRPr/>
          </a:p>
          <a:p>
            <a:pPr indent="-152400" lvl="1" marL="74295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1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 Always check with your tax preparer!</a:t>
            </a:r>
            <a:endParaRPr/>
          </a:p>
          <a:p>
            <a:pPr indent="-215900" lvl="1" marL="742950" marR="0" rtl="0" algn="l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342900" marR="0" rtl="0" algn="l">
              <a:lnSpc>
                <a:spcPct val="80000"/>
              </a:lnSpc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0" i="0" lang="en-US" sz="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/>
          </a:p>
          <a:p>
            <a:pPr indent="-298450" lvl="0" marL="342900" marR="0" rtl="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Popular Web Sites</a:t>
            </a:r>
            <a:endParaRPr/>
          </a:p>
        </p:txBody>
      </p:sp>
      <p:sp>
        <p:nvSpPr>
          <p:cNvPr id="264" name="Google Shape;264;p23"/>
          <p:cNvSpPr txBox="1"/>
          <p:nvPr>
            <p:ph idx="1" type="body"/>
          </p:nvPr>
        </p:nvSpPr>
        <p:spPr>
          <a:xfrm>
            <a:off x="457200" y="2667000"/>
            <a:ext cx="8686800" cy="388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studentaid.gov/h/apply-for-aid/fafsa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   FAFSA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studentaid.gov/fsa-id/create-account/launch</a:t>
            </a: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FSA ID website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studentaid.gov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			                        US Dept of Ed Financial Aid Info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ohe.state.mn.us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			               State of Minnesota/Scholarships/VA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fastweb.com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			               Scholarship Search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finaid.org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        			                       Financial Aid Info/Scholarships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collegeboard.org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	 		                       PROFILE application &amp; Scholarships</a:t>
            </a:r>
            <a:endParaRPr/>
          </a:p>
          <a:p>
            <a:pPr indent="-215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/>
          </a:p>
        </p:txBody>
      </p:sp>
      <p:sp>
        <p:nvSpPr>
          <p:cNvPr id="271" name="Google Shape;271;p2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contact me: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Cheryl Dooley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Associate Director Financial Aid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Hamline University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b="0" i="0" lang="en-U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cdooley@hamline.edu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651-523-3000 or 1-800-888-2182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 of Financial Aid</a:t>
            </a:r>
            <a:endParaRPr/>
          </a:p>
        </p:txBody>
      </p:sp>
      <p:sp>
        <p:nvSpPr>
          <p:cNvPr id="107" name="Google Shape;107;p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 of Financial Aid:  Assist students by evaluating family’s ability to pay for education, distribute limited resources in an equitable manner for an academic year. </a:t>
            </a:r>
            <a:endParaRPr/>
          </a:p>
          <a:p>
            <a:pPr indent="-165100" lvl="0" marL="342900" marR="0" rtl="0" algn="l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FAFSA 2022-2023 (Free Application For Federal Student Aid) is the key. </a:t>
            </a:r>
            <a:endParaRPr/>
          </a:p>
          <a:p>
            <a:pPr indent="-342900" lvl="0" marL="342900" marR="0" rtl="0" algn="l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7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FAFSA calculates </a:t>
            </a:r>
            <a:r>
              <a:rPr lang="en-US" sz="2600"/>
              <a:t>SAI</a:t>
            </a: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600"/>
              <a:t>Student Aid Index</a:t>
            </a: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and determines financial need</a:t>
            </a:r>
            <a:endParaRPr/>
          </a:p>
          <a:p>
            <a:pPr indent="-165100" lvl="0" marL="342900" marR="0" rtl="0" algn="l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annually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FAFSA</a:t>
            </a:r>
            <a:endParaRPr/>
          </a:p>
        </p:txBody>
      </p:sp>
      <p:sp>
        <p:nvSpPr>
          <p:cNvPr id="114" name="Google Shape;114;p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Available online at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66FF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0066FF"/>
                </a:solidFill>
                <a:latin typeface="Calibri"/>
                <a:ea typeface="Calibri"/>
                <a:cs typeface="Calibri"/>
                <a:sym typeface="Calibri"/>
              </a:rPr>
              <a:t>Website:  </a:t>
            </a:r>
            <a:r>
              <a:rPr b="0" i="0" lang="en-US" sz="2800" u="sng">
                <a:solidFill>
                  <a:srgbClr val="0066FF"/>
                </a:solidFill>
                <a:latin typeface="Calibri"/>
                <a:ea typeface="Calibri"/>
                <a:cs typeface="Calibri"/>
                <a:sym typeface="Calibri"/>
              </a:rPr>
              <a:t>https://studentaid.gov/h/apply-for-aid/fafsa</a:t>
            </a:r>
            <a:endParaRPr b="0" i="0" sz="2800" u="none">
              <a:solidFill>
                <a:srgbClr val="0066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</a:t>
            </a:r>
            <a:r>
              <a:rPr b="0" i="0" lang="en-US" sz="2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October 1, 2021</a:t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                    Or with mobile app: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                    </a:t>
            </a:r>
            <a:r>
              <a:rPr b="0" i="1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myStudentAid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0" i="0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(for Android and iOS)</a:t>
            </a:r>
            <a:endParaRPr/>
          </a:p>
          <a:p>
            <a:pPr indent="-266700" lvl="0" marL="3429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675" y="4547625"/>
            <a:ext cx="2209800" cy="213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19600" y="2514600"/>
            <a:ext cx="44196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Definition of Need</a:t>
            </a:r>
            <a:endParaRPr/>
          </a:p>
        </p:txBody>
      </p:sp>
      <p:sp>
        <p:nvSpPr>
          <p:cNvPr id="123" name="Google Shape;123;p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Cost of Attendance (COA)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0" i="0" lang="en-U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u="sng"/>
              <a:t>Student Aid Index </a:t>
            </a:r>
            <a:r>
              <a:rPr b="0" i="0" lang="en-U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u="sng"/>
              <a:t>SAI</a:t>
            </a:r>
            <a:r>
              <a:rPr b="0" i="0" lang="en-U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= Financial Need/Eligibility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*  College Net Price Calculator on college website  OR 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*   Estimated EFC calculator at </a:t>
            </a:r>
            <a:r>
              <a:rPr b="0" i="0"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www.ohe.state.mn.us</a:t>
            </a:r>
            <a:r>
              <a:rPr b="0" i="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/>
              <a:t>OR</a:t>
            </a:r>
            <a:endParaRPr sz="1800"/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/>
              <a:t>	  </a:t>
            </a:r>
            <a:r>
              <a:rPr lang="en-US" sz="1600" u="sng">
                <a:solidFill>
                  <a:schemeClr val="hlink"/>
                </a:solidFill>
                <a:hlinkClick r:id="rId4"/>
              </a:rPr>
              <a:t>https://studentaid.gov/aid-estimator/</a:t>
            </a:r>
            <a:endParaRPr sz="1600"/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u="sng"/>
              <a:t>	 </a:t>
            </a:r>
            <a:endParaRPr sz="1800" u="sng"/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0" i="0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cdooley\AppData\Local\Microsoft\Windows\Temporary Internet Files\Content.IE5\S01QS9MO\MC900445610[1].wmf" id="124" name="Google Shape;12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240000">
            <a:off x="6910387" y="4711700"/>
            <a:ext cx="1697037" cy="1420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 Of Attendance</a:t>
            </a:r>
            <a:endParaRPr/>
          </a:p>
        </p:txBody>
      </p:sp>
      <p:sp>
        <p:nvSpPr>
          <p:cNvPr id="131" name="Google Shape;131;p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Tuition and Fees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Room and Board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Books and Supplies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Transportation and miscellaneous personal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expenses/computer, etc.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Loan Fees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Study Abroad Costs</a:t>
            </a:r>
            <a:endParaRPr/>
          </a:p>
        </p:txBody>
      </p:sp>
      <p:pic>
        <p:nvPicPr>
          <p:cNvPr descr="MPj04384940000[1]" id="132" name="Google Shape;13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0" y="5181600"/>
            <a:ext cx="14478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FAFSA: Seven Components</a:t>
            </a:r>
            <a:endParaRPr/>
          </a:p>
        </p:txBody>
      </p:sp>
      <p:sp>
        <p:nvSpPr>
          <p:cNvPr id="139" name="Google Shape;139;p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Demographic Information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*	Need SSN, Drivers License, 2020 tax       returns, real time asset information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09600" lvl="0" marL="609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 startAt="2"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Selection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* List up to 10 different schools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cdooley\AppData\Local\Microsoft\Windows\Temporary Internet Files\Content.IE5\2PPCRJC1\MP900422392[1].jpg" id="140" name="Google Shape;14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200" y="4724400"/>
            <a:ext cx="1296987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FAFSA: Continued…</a:t>
            </a:r>
            <a:endParaRPr/>
          </a:p>
        </p:txBody>
      </p:sp>
      <p:sp>
        <p:nvSpPr>
          <p:cNvPr id="147" name="Google Shape;147;p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 </a:t>
            </a: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Dependency Status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Born before Jan 1, 1999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Graduate or professional student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is Married/Separated 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legal dependents other than spouse that receive more than 50% financial support from student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Orphan/ward of the court/emancipated minor/legal guardianship/homeless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Veteran of or currently serving on active duty in US Armed Forces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Determined to be independent by FA office</a:t>
            </a:r>
            <a:endParaRPr/>
          </a:p>
          <a:p>
            <a:pPr indent="-1333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FAFSA: Continued…</a:t>
            </a:r>
            <a:endParaRPr/>
          </a:p>
        </p:txBody>
      </p:sp>
      <p:sp>
        <p:nvSpPr>
          <p:cNvPr id="154" name="Google Shape;154;p9"/>
          <p:cNvSpPr txBox="1"/>
          <p:nvPr>
            <p:ph idx="1" type="body"/>
          </p:nvPr>
        </p:nvSpPr>
        <p:spPr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0960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rabicPeriod" startAt="4"/>
            </a:pPr>
            <a:r>
              <a:rPr b="1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 Information</a:t>
            </a:r>
            <a:endParaRPr b="0" i="0" sz="2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400" lvl="1" marL="9906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Parent(s) name, date of birth, social security number</a:t>
            </a:r>
            <a:endParaRPr/>
          </a:p>
          <a:p>
            <a:pPr indent="-533400" lvl="1" marL="9906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Marital Status</a:t>
            </a:r>
            <a:endParaRPr/>
          </a:p>
          <a:p>
            <a:pPr indent="-533400" lvl="2" marL="139065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-"/>
            </a:pPr>
            <a:r>
              <a:rPr b="0" i="0" lang="en-US" sz="1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Married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If biological/adoptive parents married, report information for both parents on FAFSA</a:t>
            </a:r>
            <a:endParaRPr/>
          </a:p>
          <a:p>
            <a:pPr indent="-533400" lvl="2" marL="139065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-"/>
            </a:pPr>
            <a:r>
              <a:rPr b="0" i="0" lang="en-US" sz="1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Unmarried, but living together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If biological/adoptive parents are not married, but living together, regardless of gender, report information for both parents on FAFSA</a:t>
            </a:r>
            <a:endParaRPr/>
          </a:p>
          <a:p>
            <a:pPr indent="-533400" lvl="2" marL="139065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-"/>
            </a:pPr>
            <a:r>
              <a:rPr b="0" i="0" lang="en-US" sz="1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Divorced/Separated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If biological/adoptive parents are divorced/separated, provide information for parent:</a:t>
            </a:r>
            <a:endParaRPr/>
          </a:p>
          <a:p>
            <a:pPr indent="-533400" lvl="3" marL="184785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lived with the most in last 12 months</a:t>
            </a:r>
            <a:endParaRPr/>
          </a:p>
          <a:p>
            <a:pPr indent="-533400" lvl="3" marL="184785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Or, if lived equal periods with each parent, parent who provided the most financial support in last year or most recent year support provided</a:t>
            </a:r>
            <a:endParaRPr/>
          </a:p>
          <a:p>
            <a:pPr indent="-533400" lvl="3" marL="184785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*If parent remarried, include stepparent information.</a:t>
            </a:r>
            <a:endParaRPr/>
          </a:p>
          <a:p>
            <a:pPr indent="-533400" lvl="3" marL="184785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400" lvl="1" marL="9906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in family/college</a:t>
            </a:r>
            <a:endParaRPr/>
          </a:p>
          <a:p>
            <a:pPr indent="-203200" lvl="0" marL="3429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Cj04417380000[1]" id="155" name="Google Shape;15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2200" y="5181600"/>
            <a:ext cx="24384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2003-10-04T16:06:58Z</dcterms:created>
  <dc:creator>Cdooley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